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xls" ContentType="application/vnd.ms-excel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8" r:id="rId3"/>
    <p:sldId id="312" r:id="rId4"/>
    <p:sldId id="318" r:id="rId5"/>
    <p:sldId id="259" r:id="rId6"/>
    <p:sldId id="260" r:id="rId7"/>
    <p:sldId id="262" r:id="rId8"/>
    <p:sldId id="263" r:id="rId9"/>
    <p:sldId id="265" r:id="rId10"/>
    <p:sldId id="266" r:id="rId11"/>
    <p:sldId id="314" r:id="rId12"/>
    <p:sldId id="278" r:id="rId13"/>
    <p:sldId id="279" r:id="rId14"/>
    <p:sldId id="308" r:id="rId15"/>
    <p:sldId id="299" r:id="rId16"/>
    <p:sldId id="300" r:id="rId17"/>
    <p:sldId id="301" r:id="rId18"/>
    <p:sldId id="302" r:id="rId19"/>
    <p:sldId id="303" r:id="rId20"/>
    <p:sldId id="304" r:id="rId21"/>
    <p:sldId id="306" r:id="rId22"/>
    <p:sldId id="307" r:id="rId23"/>
    <p:sldId id="282" r:id="rId24"/>
    <p:sldId id="283" r:id="rId25"/>
    <p:sldId id="284" r:id="rId26"/>
    <p:sldId id="286" r:id="rId27"/>
    <p:sldId id="287" r:id="rId28"/>
    <p:sldId id="288" r:id="rId29"/>
    <p:sldId id="289" r:id="rId30"/>
    <p:sldId id="316" r:id="rId31"/>
    <p:sldId id="309" r:id="rId32"/>
    <p:sldId id="310" r:id="rId33"/>
    <p:sldId id="311" r:id="rId34"/>
    <p:sldId id="320" r:id="rId35"/>
    <p:sldId id="321" r:id="rId36"/>
    <p:sldId id="291" r:id="rId37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72" y="13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FCF5BB-D49B-4DC9-9CBC-CDFA848D4A3D}" type="datetimeFigureOut">
              <a:rPr lang="en-US" smtClean="0"/>
              <a:pPr/>
              <a:t>10/17/2011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C94E93-9E17-4685-9725-ABAB2034F3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96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4400" eaLnBrk="1" hangingPunct="1"/>
            <a:r>
              <a:rPr lang="en-US" altLang="zh-TW" smtClean="0"/>
              <a:t>Two purposes: 1. tectonic structure of SCS, 2. Fast report or warring for tsunami of SCS earthquakes.</a:t>
            </a:r>
          </a:p>
          <a:p>
            <a:pPr defTabSz="914400" eaLnBrk="1" hangingPunct="1"/>
            <a:r>
              <a:rPr lang="en-US" altLang="zh-TW" smtClean="0"/>
              <a:t>Deploy status: 2008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256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46AA76F-7A39-47E9-AAF2-25B3EB8F2358}" type="slidenum">
              <a:rPr lang="ru-RU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266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383EC4-E15D-4597-9A60-3E4BE4D8E633}" type="slidenum">
              <a:rPr lang="ru-RU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2765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E2DE1F7-D4F5-4819-B43E-0A4524A877C4}" type="slidenum">
              <a:rPr lang="ru-RU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2867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4FBFAC-4131-4A30-A81E-A54C8BE75B2D}" type="slidenum">
              <a:rPr lang="ru-RU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3686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EBDE4A-DC71-4BD7-B97B-6F11B760E748}" type="slidenum">
              <a:rPr lang="ru-RU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3789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529F5C-20BF-4769-BB43-5024B558A187}" type="slidenum">
              <a:rPr lang="ru-RU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3891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A3D56B-3CDC-46AE-B2E8-D6C11434A9E6}" type="slidenum">
              <a:rPr lang="ru-RU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vi-VN" smtClean="0">
              <a:latin typeface="Calibri" pitchFamily="34" charset="0"/>
            </a:endParaRPr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2D5E2BB-46DF-4B10-BF98-77CF4E61AAED}" type="slidenum">
              <a:rPr lang="ru-RU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514600" y="5791200"/>
            <a:ext cx="47244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2667000"/>
            <a:ext cx="5715000" cy="914400"/>
          </a:xfrm>
        </p:spPr>
        <p:txBody>
          <a:bodyPr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0C789-7FA0-400B-A669-4768CBDF40B6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 algn="ctr">
              <a:defRPr b="0"/>
            </a:lvl1pPr>
          </a:lstStyle>
          <a:p>
            <a:pPr>
              <a:defRPr/>
            </a:pPr>
            <a:r>
              <a:rPr lang="en-US"/>
              <a:t>Bình Dương, 10/04/2009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85816DD6-137A-47A9-8107-571CD0C58A85}" type="slidenum">
              <a:rPr lang="en-US"/>
              <a:pPr>
                <a:defRPr/>
              </a:pPr>
              <a:t>‹#›</a:t>
            </a:fld>
            <a:r>
              <a:rPr lang="en-US"/>
              <a:t>p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3024-3F1D-47DA-98CD-9B7600CDF48A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F63704-3A14-463D-92AD-52C100F59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457200"/>
            <a:ext cx="207645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07695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1385D-16A3-4278-93F4-649A552E2C81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F68A2-E112-4AF8-A92A-4B3DFA580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5438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05800" cy="47244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8418-CFE6-4D96-8C45-82CCC21E36F4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FDA7B-7E0E-48AF-A76D-EA04B2FC2676}" type="slidenum">
              <a:rPr lang="en-US"/>
              <a:pPr>
                <a:defRPr/>
              </a:pPr>
              <a:t>‹#›</a:t>
            </a:fld>
            <a:r>
              <a:rPr lang="en-US"/>
              <a:t>p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40386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A9821-D821-4A48-B4DF-F01263DB1D33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8056B-62A9-4FAC-9E44-076E8876C498}" type="slidenum">
              <a:rPr lang="en-US"/>
              <a:pPr>
                <a:defRPr/>
              </a:pPr>
              <a:t>‹#›</a:t>
            </a:fld>
            <a:r>
              <a:rPr lang="en-US"/>
              <a:t>p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0B99B-0FF7-49BB-B017-A6B38396E887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16B1-D156-4F05-93E4-6885A58453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83FFA-0A93-4BE7-B288-649AF8D0B7D9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D47E0-2A8F-49EA-BE46-EDAD3FB22B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488C8-CCB5-440F-BEE7-AADA0C1DBBE2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FC5DC-5A8B-4AD3-854E-BF0AC6CB6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FF617-BFA1-4E5D-828D-7009B7A771A3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7CD4F-4983-485A-ACC2-FF4FE9917C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837D0-EF4E-4334-BE90-1A728741296F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53340-060B-467E-ACFB-068FC97B7D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 txBox="1">
            <a:spLocks noChangeArrowheads="1"/>
          </p:cNvSpPr>
          <p:nvPr userDrawn="1"/>
        </p:nvSpPr>
        <p:spPr bwMode="white">
          <a:xfrm>
            <a:off x="4114800" y="6248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 dirty="0" smtClean="0">
                <a:cs typeface="+mn-cs"/>
              </a:rPr>
              <a:t>Bình Dương, 1</a:t>
            </a:r>
            <a:r>
              <a:rPr lang="en-US" dirty="0" smtClean="0">
                <a:cs typeface="+mn-cs"/>
              </a:rPr>
              <a:t>2</a:t>
            </a:r>
            <a:r>
              <a:rPr lang="vi-VN" dirty="0" smtClean="0">
                <a:cs typeface="+mn-cs"/>
              </a:rPr>
              <a:t>/0</a:t>
            </a:r>
            <a:r>
              <a:rPr lang="en-US" dirty="0" smtClean="0">
                <a:cs typeface="+mn-cs"/>
              </a:rPr>
              <a:t>5</a:t>
            </a:r>
            <a:r>
              <a:rPr lang="vi-VN" dirty="0" smtClean="0">
                <a:cs typeface="+mn-cs"/>
              </a:rPr>
              <a:t>/20</a:t>
            </a:r>
            <a:r>
              <a:rPr lang="en-US" dirty="0" smtClean="0">
                <a:cs typeface="+mn-cs"/>
              </a:rPr>
              <a:t>10</a:t>
            </a:r>
            <a:endParaRPr lang="en-US" dirty="0">
              <a:cs typeface="+mn-cs"/>
            </a:endParaRP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BB78F-E181-4D88-A118-754B5079C43F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91A75-5E4E-424F-84C9-1CF5016487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F2B6A-AC1B-4C25-AB3D-8F51D15F6E22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DFE52-38A6-4703-B8EB-C63E1D218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ABB1E-C33E-444B-8FAF-5BA337D80716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208D66-267E-48E6-900B-1862647EB5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algn="r">
              <a:defRPr sz="1200" b="1" i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vi-VN"/>
              <a:t>Bình Dương, 1</a:t>
            </a:r>
            <a:r>
              <a:rPr lang="en-US"/>
              <a:t>2</a:t>
            </a:r>
            <a:r>
              <a:rPr lang="vi-VN"/>
              <a:t>/0</a:t>
            </a:r>
            <a:r>
              <a:rPr lang="en-US"/>
              <a:t>5</a:t>
            </a:r>
            <a:r>
              <a:rPr lang="vi-VN"/>
              <a:t>/20</a:t>
            </a:r>
            <a:r>
              <a:rPr lang="en-US"/>
              <a:t>10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79"/>
          <p:cNvGrpSpPr>
            <a:grpSpLocks/>
          </p:cNvGrpSpPr>
          <p:nvPr/>
        </p:nvGrpSpPr>
        <p:grpSpPr bwMode="auto">
          <a:xfrm>
            <a:off x="685800" y="685800"/>
            <a:ext cx="8458200" cy="260350"/>
            <a:chOff x="2448" y="384"/>
            <a:chExt cx="3312" cy="212"/>
          </a:xfrm>
        </p:grpSpPr>
        <p:sp>
          <p:nvSpPr>
            <p:cNvPr id="1101" name="Rectangle 77"/>
            <p:cNvSpPr>
              <a:spLocks noChangeArrowheads="1"/>
            </p:cNvSpPr>
            <p:nvPr userDrawn="1"/>
          </p:nvSpPr>
          <p:spPr bwMode="gray">
            <a:xfrm>
              <a:off x="2448" y="384"/>
              <a:ext cx="3312" cy="96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tint val="0"/>
                    <a:invGamma/>
                    <a:alpha val="0"/>
                  </a:srgbClr>
                </a:gs>
                <a:gs pos="100000">
                  <a:srgbClr val="969696">
                    <a:alpha val="27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gray">
            <a:xfrm>
              <a:off x="2448" y="500"/>
              <a:ext cx="3312" cy="96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tint val="0"/>
                    <a:invGamma/>
                    <a:alpha val="0"/>
                  </a:srgbClr>
                </a:gs>
                <a:gs pos="100000">
                  <a:srgbClr val="969696">
                    <a:alpha val="2700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8305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762000" y="6553200"/>
            <a:ext cx="182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14D0CB3C-D675-4802-935C-26A7068B8D19}" type="datetime1">
              <a:rPr lang="en-US"/>
              <a:pPr>
                <a:defRPr/>
              </a:pPr>
              <a:t>10/17/2011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962400" y="6248400"/>
            <a:ext cx="3962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 i="1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Bình Dương, 12/05/2010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3581400" y="6629400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fld id="{7B7BE74E-7822-4B4F-B258-90303E33F4E6}" type="slidenum">
              <a:rPr lang="en-US"/>
              <a:pPr>
                <a:defRPr/>
              </a:pPr>
              <a:t>‹#›</a:t>
            </a:fld>
            <a:r>
              <a:rPr lang="en-US"/>
              <a:t>p</a:t>
            </a:r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14400" y="457200"/>
            <a:ext cx="75438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grpSp>
        <p:nvGrpSpPr>
          <p:cNvPr id="1032" name="Group 73"/>
          <p:cNvGrpSpPr>
            <a:grpSpLocks/>
          </p:cNvGrpSpPr>
          <p:nvPr/>
        </p:nvGrpSpPr>
        <p:grpSpPr bwMode="auto">
          <a:xfrm>
            <a:off x="360363" y="457200"/>
            <a:ext cx="533400" cy="609600"/>
            <a:chOff x="4128" y="1920"/>
            <a:chExt cx="1010" cy="1104"/>
          </a:xfrm>
        </p:grpSpPr>
        <p:sp>
          <p:nvSpPr>
            <p:cNvPr id="1093" name="Freeform 69"/>
            <p:cNvSpPr>
              <a:spLocks/>
            </p:cNvSpPr>
            <p:nvPr userDrawn="1"/>
          </p:nvSpPr>
          <p:spPr bwMode="gray">
            <a:xfrm>
              <a:off x="4128" y="1920"/>
              <a:ext cx="529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94" name="Freeform 70"/>
            <p:cNvSpPr>
              <a:spLocks/>
            </p:cNvSpPr>
            <p:nvPr userDrawn="1"/>
          </p:nvSpPr>
          <p:spPr bwMode="gray">
            <a:xfrm rot="5400000">
              <a:off x="4128" y="2495"/>
              <a:ext cx="529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95" name="Freeform 71"/>
            <p:cNvSpPr>
              <a:spLocks/>
            </p:cNvSpPr>
            <p:nvPr userDrawn="1"/>
          </p:nvSpPr>
          <p:spPr bwMode="gray">
            <a:xfrm>
              <a:off x="4609" y="1920"/>
              <a:ext cx="526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96" name="Freeform 72"/>
            <p:cNvSpPr>
              <a:spLocks/>
            </p:cNvSpPr>
            <p:nvPr userDrawn="1"/>
          </p:nvSpPr>
          <p:spPr bwMode="gray">
            <a:xfrm rot="5400000">
              <a:off x="4609" y="2495"/>
              <a:ext cx="529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104" name="Text Box 80"/>
          <p:cNvSpPr txBox="1">
            <a:spLocks noChangeArrowheads="1"/>
          </p:cNvSpPr>
          <p:nvPr/>
        </p:nvSpPr>
        <p:spPr bwMode="gray">
          <a:xfrm>
            <a:off x="3352800" y="304800"/>
            <a:ext cx="5508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400" b="1">
                <a:cs typeface="+mn-cs"/>
              </a:rPr>
              <a:t>IAMI / VAST</a:t>
            </a:r>
          </a:p>
        </p:txBody>
      </p:sp>
      <p:pic>
        <p:nvPicPr>
          <p:cNvPr id="17" name="Picture 53" descr="C:\Users\NGO ANH TUAN\Desktop\logo vien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24800" y="5867400"/>
            <a:ext cx="838200" cy="83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upload.wikimedia.org/wikipedia/commons/1/19/2009_Pacific_typhoon_season_summary.png" TargetMode="External"/><Relationship Id="rId7" Type="http://schemas.openxmlformats.org/officeDocument/2006/relationships/hyperlink" Target="http://en.wikipedia.org/wiki/File:2007_Pacific_typhoon_season_summary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hyperlink" Target="http://en.wikipedia.org/wiki/File:2008_Pacific_typhoon_season_summary.jpg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upload.wikimedia.org/wikipedia/commons/8/80/Mujigae_2009_track.png" TargetMode="External"/><Relationship Id="rId7" Type="http://schemas.openxmlformats.org/officeDocument/2006/relationships/hyperlink" Target="http://en.wikipedia.org/wiki/File:JMATD20_2009_track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://en.wikipedia.org/wiki/File:Soudelor_2009_track.png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oint_Typhoon_Warning_Cen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en.wikipedia.org/wiki/Philippine_Atmospheric,_Geophysical_and_Astronomical_Services_Administra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Office_Excel_97-2003_Worksheet3.xls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Office_Excel_97-2003_Worksheet2.xls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Microsoft_Office_Excel_97-2003_Worksheet4.xls"/><Relationship Id="rId4" Type="http://schemas.openxmlformats.org/officeDocument/2006/relationships/oleObject" Target="../embeddings/Microsoft_Office_Excel_97-2003_Worksheet1.xls"/><Relationship Id="rId9" Type="http://schemas.openxmlformats.org/officeDocument/2006/relationships/image" Target="../media/image2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goc.grid.sinica.edu.tw/gstat/VN-IOIT-KEYLAB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tungnt@vast-hcm.ac.vn" TargetMode="External"/><Relationship Id="rId2" Type="http://schemas.openxmlformats.org/officeDocument/2006/relationships/hyperlink" Target="mailto:dr.trananhtuan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huynh@bioinfohelpdesk.org" TargetMode="External"/><Relationship Id="rId4" Type="http://schemas.openxmlformats.org/officeDocument/2006/relationships/hyperlink" Target="mailto:quehuong@pasteur-hcm.or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i.iami.vngrid.vinaren.vn:8080/gridspher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3581400" y="6553200"/>
            <a:ext cx="2133600" cy="304800"/>
          </a:xfrm>
        </p:spPr>
        <p:txBody>
          <a:bodyPr/>
          <a:lstStyle/>
          <a:p>
            <a:pPr>
              <a:defRPr/>
            </a:pPr>
            <a:fld id="{15F1E1FB-62CF-434D-ACA9-C9F2DB3EFD21}" type="slidenum">
              <a:rPr lang="en-US" i="0" u="sng" smtClean="0"/>
              <a:pPr>
                <a:defRPr/>
              </a:pPr>
              <a:t>1</a:t>
            </a:fld>
            <a:endParaRPr lang="en-US" i="0" u="sng" dirty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438400" y="6096000"/>
            <a:ext cx="4724400" cy="3810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altLang="zh-TW" sz="2000" kern="0" noProof="0" smtClean="0">
                <a:solidFill>
                  <a:schemeClr val="bg1"/>
                </a:solidFill>
                <a:latin typeface="+mn-lt"/>
                <a:ea typeface="新細明體" pitchFamily="18" charset="-120"/>
                <a:cs typeface="+mn-cs"/>
              </a:rPr>
              <a:t>Sapporo, 17 Oct </a:t>
            </a:r>
            <a:r>
              <a:rPr kumimoji="0" lang="en-GB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新細明體" pitchFamily="18" charset="-120"/>
                <a:cs typeface="+mn-cs"/>
              </a:rPr>
              <a:t>2011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828800" y="2202120"/>
            <a:ext cx="7100918" cy="243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3200" b="1" dirty="0" smtClean="0"/>
              <a:t>VAST’s </a:t>
            </a:r>
            <a:r>
              <a:rPr lang="en-US" sz="3200" b="1" dirty="0" err="1" smtClean="0"/>
              <a:t>GeoGrid</a:t>
            </a:r>
            <a:r>
              <a:rPr lang="en-US" sz="3200" b="1" dirty="0" smtClean="0"/>
              <a:t> IT Infrastructure Research and Solution Proposal</a:t>
            </a:r>
          </a:p>
          <a:p>
            <a:pPr algn="ctr" eaLnBrk="1" hangingPunct="1">
              <a:defRPr/>
            </a:pP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Dao </a:t>
            </a: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Van </a:t>
            </a:r>
            <a:r>
              <a:rPr lang="en-GB" altLang="zh-TW" sz="2000" dirty="0" err="1" smtClean="0">
                <a:solidFill>
                  <a:srgbClr val="C00000"/>
                </a:solidFill>
                <a:ea typeface="新細明體" pitchFamily="18" charset="-120"/>
              </a:rPr>
              <a:t>Tuyet</a:t>
            </a: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, Nguyen Van </a:t>
            </a:r>
            <a:r>
              <a:rPr lang="en-GB" altLang="zh-TW" sz="2000" dirty="0" err="1">
                <a:solidFill>
                  <a:srgbClr val="C00000"/>
                </a:solidFill>
                <a:ea typeface="新細明體" pitchFamily="18" charset="-120"/>
              </a:rPr>
              <a:t>Thuong</a:t>
            </a:r>
            <a:r>
              <a:rPr lang="en-GB" altLang="zh-TW" sz="2000" dirty="0">
                <a:solidFill>
                  <a:srgbClr val="C00000"/>
                </a:solidFill>
                <a:ea typeface="新細明體" pitchFamily="18" charset="-120"/>
              </a:rPr>
              <a:t> </a:t>
            </a:r>
            <a:endParaRPr lang="en-GB" altLang="zh-TW" sz="2000" dirty="0" smtClean="0">
              <a:solidFill>
                <a:srgbClr val="C00000"/>
              </a:solidFill>
              <a:ea typeface="新細明體" pitchFamily="18" charset="-120"/>
            </a:endParaRPr>
          </a:p>
          <a:p>
            <a:pPr algn="ctr" eaLnBrk="1" hangingPunct="1">
              <a:defRPr/>
            </a:pP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Nguyen </a:t>
            </a:r>
            <a:r>
              <a:rPr lang="en-GB" altLang="zh-TW" sz="2000" dirty="0" err="1" smtClean="0">
                <a:solidFill>
                  <a:srgbClr val="C00000"/>
                </a:solidFill>
                <a:ea typeface="新細明體" pitchFamily="18" charset="-120"/>
              </a:rPr>
              <a:t>Thanh</a:t>
            </a: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GB" altLang="zh-TW" sz="2000" dirty="0" err="1" smtClean="0">
                <a:solidFill>
                  <a:srgbClr val="C00000"/>
                </a:solidFill>
                <a:ea typeface="新細明體" pitchFamily="18" charset="-120"/>
              </a:rPr>
              <a:t>Tung,Vu</a:t>
            </a: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GB" altLang="zh-TW" sz="2000" dirty="0" err="1">
                <a:solidFill>
                  <a:srgbClr val="C00000"/>
                </a:solidFill>
                <a:ea typeface="新細明體" pitchFamily="18" charset="-120"/>
              </a:rPr>
              <a:t>Duc</a:t>
            </a:r>
            <a:r>
              <a:rPr lang="en-GB" altLang="zh-TW" sz="2000" dirty="0">
                <a:solidFill>
                  <a:srgbClr val="C00000"/>
                </a:solidFill>
                <a:ea typeface="新細明體" pitchFamily="18" charset="-120"/>
              </a:rPr>
              <a:t> </a:t>
            </a:r>
            <a:r>
              <a:rPr lang="en-GB" altLang="zh-TW" sz="2000" dirty="0" err="1" smtClean="0">
                <a:solidFill>
                  <a:srgbClr val="C00000"/>
                </a:solidFill>
                <a:ea typeface="新細明體" pitchFamily="18" charset="-120"/>
              </a:rPr>
              <a:t>Thi</a:t>
            </a:r>
            <a:r>
              <a:rPr lang="en-GB" altLang="zh-TW" sz="2000" dirty="0" smtClean="0">
                <a:solidFill>
                  <a:srgbClr val="C00000"/>
                </a:solidFill>
                <a:ea typeface="新細明體" pitchFamily="18" charset="-120"/>
              </a:rPr>
              <a:t>.</a:t>
            </a:r>
            <a:endParaRPr lang="en-GB" altLang="zh-TW" sz="2000" dirty="0" smtClean="0">
              <a:solidFill>
                <a:srgbClr val="C00000"/>
              </a:solidFill>
              <a:ea typeface="新細明體" pitchFamily="18" charset="-120"/>
            </a:endParaRPr>
          </a:p>
          <a:p>
            <a:pPr algn="ctr" eaLnBrk="1" hangingPunct="1">
              <a:defRPr/>
            </a:pPr>
            <a:r>
              <a:rPr lang="en-GB" altLang="zh-TW" sz="2000" b="1" dirty="0" smtClean="0">
                <a:solidFill>
                  <a:srgbClr val="002060"/>
                </a:solidFill>
                <a:ea typeface="新細明體" pitchFamily="18" charset="-120"/>
              </a:rPr>
              <a:t>Vietnam Academy of Science and Technology</a:t>
            </a:r>
          </a:p>
          <a:p>
            <a:pPr algn="r" eaLnBrk="1" hangingPunct="1">
              <a:defRPr/>
            </a:pPr>
            <a:r>
              <a:rPr lang="en-GB" altLang="zh-TW" sz="2800" dirty="0" smtClean="0">
                <a:solidFill>
                  <a:srgbClr val="C00000"/>
                </a:solidFill>
                <a:ea typeface="新細明體" pitchFamily="18" charset="-120"/>
              </a:rPr>
              <a:t>, </a:t>
            </a:r>
          </a:p>
        </p:txBody>
      </p:sp>
      <p:pic>
        <p:nvPicPr>
          <p:cNvPr id="8" name="Picture 53" descr="C:\Users\NGO ANH TUAN\Desktop\logo vi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5791200"/>
            <a:ext cx="795528" cy="795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1600200" y="2133600"/>
            <a:ext cx="533400" cy="609600"/>
            <a:chOff x="4128" y="1920"/>
            <a:chExt cx="1010" cy="1104"/>
          </a:xfrm>
        </p:grpSpPr>
        <p:sp>
          <p:nvSpPr>
            <p:cNvPr id="10" name="Freeform 8"/>
            <p:cNvSpPr>
              <a:spLocks/>
            </p:cNvSpPr>
            <p:nvPr/>
          </p:nvSpPr>
          <p:spPr bwMode="gray">
            <a:xfrm>
              <a:off x="4128" y="1920"/>
              <a:ext cx="529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gray">
            <a:xfrm rot="5400000">
              <a:off x="4128" y="2495"/>
              <a:ext cx="529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gray">
            <a:xfrm>
              <a:off x="4609" y="1920"/>
              <a:ext cx="526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gray">
            <a:xfrm rot="5400000">
              <a:off x="4609" y="2495"/>
              <a:ext cx="529" cy="52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340" y="530"/>
                </a:cxn>
                <a:cxn ang="0">
                  <a:pos x="528" y="528"/>
                </a:cxn>
                <a:cxn ang="0">
                  <a:pos x="528" y="336"/>
                </a:cxn>
                <a:cxn ang="0">
                  <a:pos x="196" y="0"/>
                </a:cxn>
                <a:cxn ang="0">
                  <a:pos x="0" y="0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28800" y="152400"/>
            <a:ext cx="72167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altLang="zh-TW" sz="2500" dirty="0">
              <a:solidFill>
                <a:schemeClr val="bg1"/>
              </a:solidFill>
              <a:ea typeface="新細明體" pitchFamily="18" charset="-120"/>
            </a:endParaRPr>
          </a:p>
          <a:p>
            <a:pPr algn="ctr"/>
            <a:r>
              <a:rPr lang="en-US" sz="2500" smtClean="0">
                <a:solidFill>
                  <a:schemeClr val="bg1"/>
                </a:solidFill>
              </a:rPr>
              <a:t>PRAGMA 21 Worshop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1027" name="Picture 3" descr="G:\logo-vast-min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5867400"/>
            <a:ext cx="1671447" cy="78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62" y="500042"/>
            <a:ext cx="7315200" cy="563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HOPE – Platform (3/3)</a:t>
            </a:r>
            <a:endParaRPr lang="en-US" dirty="0" smtClean="0">
              <a:latin typeface="+mj-lt"/>
            </a:endParaRPr>
          </a:p>
        </p:txBody>
      </p:sp>
      <p:sp>
        <p:nvSpPr>
          <p:cNvPr id="19458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DF836A1-3DEE-4EDC-B81D-A2B00CDF5BA2}" type="slidenum">
              <a:rPr lang="en-US" smtClean="0"/>
              <a:pPr/>
              <a:t>10</a:t>
            </a:fld>
            <a:endParaRPr lang="en-US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800" y="1000108"/>
          <a:ext cx="8458200" cy="494030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85800"/>
                <a:gridCol w="2590800"/>
                <a:gridCol w="2590800"/>
                <a:gridCol w="2590800"/>
              </a:tblGrid>
              <a:tr h="203286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Information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vert="vert27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/>
                        <a:t>UI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/>
                        <a:t>CE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/>
                        <a:t>SE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</a:tr>
              <a:tr h="16133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IP:  119.18.139.135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SubMask: 255.255.255.128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Gateway: 119.18.139.129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DNS: 202.179.241.65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/>
                        <a:t>Host:  ui.iami.vngrid.vinaren.vn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Manufacturer: </a:t>
                      </a:r>
                      <a:r>
                        <a:rPr lang="en-US" sz="1400" dirty="0"/>
                        <a:t>DELL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/>
                        <a:t>Hostcert</a:t>
                      </a:r>
                      <a:r>
                        <a:rPr lang="en-US" sz="1400" dirty="0"/>
                        <a:t>: Sinica – Taiwan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IP:  119.18.139.132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SubMask: 255.255.255.128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Gateway: 119.18.139.129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DNS: 202.179.241.65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Host:  ce.iami.vngrid.vinaren.vn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Manufacturer: </a:t>
                      </a:r>
                      <a:r>
                        <a:rPr lang="en-US" sz="1400"/>
                        <a:t>DELL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Hostcert</a:t>
                      </a:r>
                      <a:r>
                        <a:rPr lang="en-US" sz="1400"/>
                        <a:t>: Sinica – Taiwan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IP:  119.18.139.136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SubMask: 255.255.255.128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Gateway: 119.18.139.129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DNS: 202.179.241.65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Host:  se.iami.vngrid.vinaren.vn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Manufacturer: </a:t>
                      </a:r>
                      <a:r>
                        <a:rPr lang="en-US" sz="1400"/>
                        <a:t>DELL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Hostcert</a:t>
                      </a:r>
                      <a:r>
                        <a:rPr lang="en-US" sz="1400"/>
                        <a:t>: Sinica – Taiwan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</a:tr>
              <a:tr h="1728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/>
                        <a:t>LFC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/>
                        <a:t>WN1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/>
                        <a:t>WN2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</a:tr>
              <a:tr h="16133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IP:  119.18.139.131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SubMask: 255.255.255.128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Gateway: 119.18.139.129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DNS: 202.179.241.65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Host:  lfc.iami.vngrid.vinaren.vn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Manufacturer: </a:t>
                      </a:r>
                      <a:r>
                        <a:rPr lang="en-US" sz="1400"/>
                        <a:t>DELL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Hostcert</a:t>
                      </a:r>
                      <a:r>
                        <a:rPr lang="en-US" sz="1400"/>
                        <a:t>: Sinica – Taiwan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IP:  119.18.139.133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SubMask: 255.255.255.128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Gateway: 119.18.139.129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DNS: 202.179.241.65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Host:  wn1.iami.vngrid.vinaren.vn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Manufacturer: DELL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IP:  119.18.139.134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SubMask: 255.255.255.128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Gateway: 119.18.139.129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DNS: 202.179.241.65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/>
                        <a:t>Host:  wn2.iami.vngrid.vinaren.vn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/>
                        <a:t>Manufacturer: DELL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</a:tr>
              <a:tr h="512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smtClean="0"/>
                        <a:t>apps</a:t>
                      </a:r>
                      <a:endParaRPr lang="en-US" sz="16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vert="vert270" anchor="ctr"/>
                </a:tc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en-US" sz="1400"/>
                        <a:t>HOPE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en-US" sz="1400"/>
                        <a:t>BioInformatics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84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smtClean="0"/>
                        <a:t>note</a:t>
                      </a:r>
                      <a:endParaRPr lang="en-US" sz="16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9927" marR="49927" marT="0" marB="0" vert="vert270" anchor="ctr"/>
                </a:tc>
                <a:tc gridSpan="3">
                  <a:txBody>
                    <a:bodyPr/>
                    <a:lstStyle/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en-US" sz="1400" dirty="0" smtClean="0"/>
                        <a:t>Using </a:t>
                      </a:r>
                      <a:r>
                        <a:rPr lang="en-US" sz="1400" dirty="0"/>
                        <a:t>IP VinaREN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en-US" sz="1400" dirty="0" smtClean="0"/>
                        <a:t>Connect</a:t>
                      </a:r>
                      <a:r>
                        <a:rPr lang="en-US" sz="1400" baseline="0" dirty="0" smtClean="0"/>
                        <a:t> to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/>
                        <a:t>GRID2-FR</a:t>
                      </a:r>
                    </a:p>
                    <a:p>
                      <a:pPr marL="342900" marR="0" lvl="0" indent="-3429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en-US" sz="1400" dirty="0" smtClean="0"/>
                        <a:t>Participate </a:t>
                      </a:r>
                      <a:r>
                        <a:rPr lang="en-US" sz="1400" dirty="0"/>
                        <a:t>Biomed VO</a:t>
                      </a:r>
                      <a:endParaRPr lang="en-US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49927" marR="49927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194209" y="2832100"/>
            <a:ext cx="440537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/>
              <a:t>Grid enabled </a:t>
            </a:r>
            <a:r>
              <a:rPr lang="en-US" sz="2400" b="1" dirty="0" err="1" smtClean="0"/>
              <a:t>GeoInformatics</a:t>
            </a: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841797" y="241617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74634" y="1927225"/>
            <a:ext cx="19143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Background </a:t>
            </a:r>
            <a:endParaRPr lang="en-US" sz="2400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460797" y="1752600"/>
            <a:ext cx="685800" cy="679450"/>
            <a:chOff x="1296" y="1200"/>
            <a:chExt cx="432" cy="428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18" name="Oval 8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Oval 10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12" name="Oval 13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1" name="Group 14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14" name="Oval 15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Oval 16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Oval 17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Oval 18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1</a:t>
              </a:r>
            </a:p>
          </p:txBody>
        </p:sp>
      </p:grp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841797" y="3298825"/>
            <a:ext cx="57150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841797" y="4267200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1841797" y="520382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214546" y="3643676"/>
            <a:ext cx="609923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VAST IOIT/ IAMI visit AIST/ ITRI for training</a:t>
            </a:r>
            <a:endParaRPr lang="en-US" sz="2400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1471910" y="2667000"/>
            <a:ext cx="685800" cy="685800"/>
            <a:chOff x="1303" y="1810"/>
            <a:chExt cx="432" cy="432"/>
          </a:xfrm>
        </p:grpSpPr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1303" y="1810"/>
              <a:ext cx="432" cy="432"/>
              <a:chOff x="816" y="2400"/>
              <a:chExt cx="480" cy="476"/>
            </a:xfrm>
          </p:grpSpPr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39" name="Oval 2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3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3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33" name="Oval 3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2" name="Group 3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35" name="Oval 3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0" name="Text Box 40"/>
            <p:cNvSpPr txBox="1">
              <a:spLocks noChangeArrowheads="1"/>
            </p:cNvSpPr>
            <p:nvPr/>
          </p:nvSpPr>
          <p:spPr bwMode="gray">
            <a:xfrm>
              <a:off x="1406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2</a:t>
              </a:r>
            </a:p>
          </p:txBody>
        </p:sp>
      </p:grp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1460797" y="3603625"/>
            <a:ext cx="685800" cy="679450"/>
            <a:chOff x="1296" y="1200"/>
            <a:chExt cx="432" cy="428"/>
          </a:xfrm>
        </p:grpSpPr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44" name="Group 43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54" name="Oval 44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45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Oval 46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47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7" name="Group 50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50" name="Oval 51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Oval 52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Oval 53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Oval 54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5" name="Text Box 55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3</a:t>
              </a:r>
            </a:p>
          </p:txBody>
        </p:sp>
      </p:grpSp>
      <p:grpSp>
        <p:nvGrpSpPr>
          <p:cNvPr id="49" name="Group 56"/>
          <p:cNvGrpSpPr>
            <a:grpSpLocks/>
          </p:cNvGrpSpPr>
          <p:nvPr/>
        </p:nvGrpSpPr>
        <p:grpSpPr bwMode="auto">
          <a:xfrm>
            <a:off x="1470322" y="4572000"/>
            <a:ext cx="685800" cy="685800"/>
            <a:chOff x="1323" y="3010"/>
            <a:chExt cx="432" cy="432"/>
          </a:xfrm>
        </p:grpSpPr>
        <p:grpSp>
          <p:nvGrpSpPr>
            <p:cNvPr id="58" name="Group 57"/>
            <p:cNvGrpSpPr>
              <a:grpSpLocks/>
            </p:cNvGrpSpPr>
            <p:nvPr/>
          </p:nvGrpSpPr>
          <p:grpSpPr bwMode="auto">
            <a:xfrm>
              <a:off x="1323" y="3010"/>
              <a:ext cx="432" cy="432"/>
              <a:chOff x="816" y="2400"/>
              <a:chExt cx="480" cy="476"/>
            </a:xfrm>
          </p:grpSpPr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69" name="Oval 5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Oval 6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Oval 6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Oval 6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6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63" name="Oval 6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2" name="Group 6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65" name="Oval 6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Oval 6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Oval 6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Oval 6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0" name="Text Box 70"/>
            <p:cNvSpPr txBox="1">
              <a:spLocks noChangeArrowheads="1"/>
            </p:cNvSpPr>
            <p:nvPr/>
          </p:nvSpPr>
          <p:spPr bwMode="gray">
            <a:xfrm>
              <a:off x="1412" y="3072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4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14546" y="4716285"/>
            <a:ext cx="421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Discussion </a:t>
            </a:r>
            <a:r>
              <a:rPr lang="en-US" sz="2400" dirty="0"/>
              <a:t>a</a:t>
            </a:r>
            <a:r>
              <a:rPr lang="en-US" sz="2400" dirty="0" smtClean="0"/>
              <a:t>nd Conclusion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33318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EAB272E-8068-469E-9CA2-D9681ED5EA21}" type="slidenum">
              <a:rPr lang="zh-TW" altLang="en-US"/>
              <a:pPr/>
              <a:t>12</a:t>
            </a:fld>
            <a:endParaRPr lang="en-US" altLang="zh-TW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071538" y="1000108"/>
            <a:ext cx="7405712" cy="4643470"/>
            <a:chOff x="521" y="527"/>
            <a:chExt cx="4864" cy="3535"/>
          </a:xfrm>
        </p:grpSpPr>
        <p:pic>
          <p:nvPicPr>
            <p:cNvPr id="22532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1" y="527"/>
              <a:ext cx="4864" cy="3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3" name="Text Box 5"/>
            <p:cNvSpPr txBox="1">
              <a:spLocks noChangeArrowheads="1"/>
            </p:cNvSpPr>
            <p:nvPr/>
          </p:nvSpPr>
          <p:spPr bwMode="auto">
            <a:xfrm>
              <a:off x="3016" y="1344"/>
              <a:ext cx="19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TW" sz="1400">
                  <a:solidFill>
                    <a:srgbClr val="0000FF"/>
                  </a:solidFill>
                  <a:ea typeface="新細明體" pitchFamily="18" charset="-120"/>
                </a:rPr>
                <a:t>■</a:t>
              </a:r>
            </a:p>
          </p:txBody>
        </p:sp>
        <p:sp>
          <p:nvSpPr>
            <p:cNvPr id="63494" name="Rectangle 6"/>
            <p:cNvSpPr>
              <a:spLocks noChangeArrowheads="1"/>
            </p:cNvSpPr>
            <p:nvPr/>
          </p:nvSpPr>
          <p:spPr bwMode="auto">
            <a:xfrm>
              <a:off x="3969" y="1253"/>
              <a:ext cx="680" cy="862"/>
            </a:xfrm>
            <a:prstGeom prst="rect">
              <a:avLst/>
            </a:prstGeom>
            <a:noFill/>
            <a:ln w="57150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>
              <a:off x="1610" y="1253"/>
              <a:ext cx="998" cy="2268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36" name="Rectangle 8"/>
            <p:cNvSpPr>
              <a:spLocks noChangeArrowheads="1"/>
            </p:cNvSpPr>
            <p:nvPr/>
          </p:nvSpPr>
          <p:spPr bwMode="auto">
            <a:xfrm>
              <a:off x="4422" y="1979"/>
              <a:ext cx="91" cy="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37" name="Rectangle 9"/>
            <p:cNvSpPr>
              <a:spLocks noChangeArrowheads="1"/>
            </p:cNvSpPr>
            <p:nvPr/>
          </p:nvSpPr>
          <p:spPr bwMode="auto">
            <a:xfrm>
              <a:off x="4286" y="1842"/>
              <a:ext cx="91" cy="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3787" y="2160"/>
              <a:ext cx="953" cy="1180"/>
            </a:xfrm>
            <a:prstGeom prst="rect">
              <a:avLst/>
            </a:prstGeom>
            <a:noFill/>
            <a:ln w="5715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57224" y="571480"/>
            <a:ext cx="664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Earthquake research, monitor, hazard reduction </a:t>
            </a:r>
            <a:endParaRPr lang="vi-VN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FEFB9F9-D944-4566-ABE3-78D12C1D6A2E}" type="slidenum">
              <a:rPr lang="zh-TW" altLang="en-US"/>
              <a:pPr/>
              <a:t>13</a:t>
            </a:fld>
            <a:endParaRPr lang="en-US" altLang="zh-TW"/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3851275" y="0"/>
            <a:ext cx="1487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TW" b="1">
                <a:latin typeface="Tahoma" pitchFamily="34" charset="0"/>
                <a:ea typeface="Arial Unicode MS" pitchFamily="34" charset="-120"/>
                <a:cs typeface="Arial Unicode MS" pitchFamily="34" charset="-120"/>
              </a:rPr>
              <a:t>IES2008</a:t>
            </a:r>
          </a:p>
        </p:txBody>
      </p:sp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1142984"/>
            <a:ext cx="4662487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28662" y="571480"/>
            <a:ext cx="80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Earthquake research, monitor, hazard reduction </a:t>
            </a:r>
            <a:endParaRPr lang="vi-VN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AIST- VAST GEO Grid </a:t>
            </a:r>
            <a:r>
              <a:rPr lang="en-US" smtClean="0"/>
              <a:t>Initiative Project: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G" dirty="0" smtClean="0"/>
              <a:t>Some </a:t>
            </a:r>
            <a:r>
              <a:rPr lang="en-SG" dirty="0"/>
              <a:t>activities in Vietnam</a:t>
            </a:r>
          </a:p>
          <a:p>
            <a:r>
              <a:rPr lang="en-SG" dirty="0"/>
              <a:t>1.Development of GEO Grid Infrastructure in Vietnam</a:t>
            </a:r>
          </a:p>
          <a:p>
            <a:r>
              <a:rPr lang="en-SG" dirty="0" smtClean="0"/>
              <a:t>2.Understanding </a:t>
            </a:r>
            <a:r>
              <a:rPr lang="en-SG" dirty="0"/>
              <a:t>Physics, Mathematics used in weather research and forecasting model.</a:t>
            </a:r>
          </a:p>
          <a:p>
            <a:r>
              <a:rPr lang="en-SG" dirty="0" smtClean="0"/>
              <a:t>3.Evaluation </a:t>
            </a:r>
            <a:r>
              <a:rPr lang="en-SG" dirty="0"/>
              <a:t>of Asia GEO Grid Infrastructure</a:t>
            </a:r>
            <a:r>
              <a:rPr lang="en-SG" dirty="0" smtClean="0"/>
              <a:t>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File:2009 Pacific typhoon season summary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738563"/>
            <a:ext cx="4932363" cy="314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285784" y="480996"/>
            <a:ext cx="914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Times New Roman" pitchFamily="18" charset="0"/>
              </a:rPr>
              <a:t>S</a:t>
            </a:r>
            <a:r>
              <a:rPr lang="ru-RU" sz="2800" b="1" dirty="0">
                <a:latin typeface="Times New Roman" pitchFamily="18" charset="0"/>
              </a:rPr>
              <a:t>ummary</a:t>
            </a:r>
            <a:r>
              <a:rPr lang="ru-RU" dirty="0"/>
              <a:t> </a:t>
            </a:r>
            <a:r>
              <a:rPr lang="en-US" sz="2800" b="1" dirty="0">
                <a:latin typeface="Times New Roman" pitchFamily="18" charset="0"/>
              </a:rPr>
              <a:t>of the</a:t>
            </a:r>
            <a:r>
              <a:rPr lang="en-US" dirty="0"/>
              <a:t> </a:t>
            </a:r>
            <a:r>
              <a:rPr lang="ru-RU" sz="2800" b="1" dirty="0">
                <a:latin typeface="Times New Roman" pitchFamily="18" charset="0"/>
              </a:rPr>
              <a:t>200</a:t>
            </a:r>
            <a:r>
              <a:rPr lang="en-US" sz="2800" b="1" dirty="0">
                <a:latin typeface="Times New Roman" pitchFamily="18" charset="0"/>
              </a:rPr>
              <a:t>6</a:t>
            </a:r>
            <a:r>
              <a:rPr lang="ru-RU" sz="2800" b="1" dirty="0">
                <a:latin typeface="Times New Roman" pitchFamily="18" charset="0"/>
              </a:rPr>
              <a:t> </a:t>
            </a:r>
            <a:r>
              <a:rPr lang="en-US" sz="2800" b="1" dirty="0">
                <a:latin typeface="Times New Roman" pitchFamily="18" charset="0"/>
              </a:rPr>
              <a:t>- </a:t>
            </a:r>
            <a:r>
              <a:rPr lang="ru-RU" sz="2800" b="1" dirty="0">
                <a:latin typeface="Times New Roman" pitchFamily="18" charset="0"/>
              </a:rPr>
              <a:t>2009 Pacific typhoon season</a:t>
            </a:r>
            <a:r>
              <a:rPr lang="en-US" sz="2800" b="1" dirty="0">
                <a:latin typeface="Times New Roman" pitchFamily="18" charset="0"/>
              </a:rPr>
              <a:t>s</a:t>
            </a:r>
            <a:endParaRPr lang="ru-RU" sz="2800" b="1" dirty="0">
              <a:latin typeface="Times New Roman" pitchFamily="18" charset="0"/>
            </a:endParaRPr>
          </a:p>
        </p:txBody>
      </p:sp>
      <p:pic>
        <p:nvPicPr>
          <p:cNvPr id="5124" name="Picture 6" descr="Season summary map">
            <a:hlinkClick r:id="rId5" tooltip="Season summary map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3470" y="1000108"/>
            <a:ext cx="4500562" cy="297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3706813" y="4627563"/>
            <a:ext cx="8651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2009</a:t>
            </a:r>
            <a:endParaRPr lang="ru-RU" sz="2400" b="1">
              <a:solidFill>
                <a:schemeClr val="bg1"/>
              </a:solidFill>
            </a:endParaRPr>
          </a:p>
        </p:txBody>
      </p:sp>
      <p:sp>
        <p:nvSpPr>
          <p:cNvPr id="5126" name="Text Box 8"/>
          <p:cNvSpPr txBox="1">
            <a:spLocks noChangeArrowheads="1"/>
          </p:cNvSpPr>
          <p:nvPr/>
        </p:nvSpPr>
        <p:spPr bwMode="auto">
          <a:xfrm>
            <a:off x="8027988" y="1989138"/>
            <a:ext cx="1116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2008</a:t>
            </a:r>
            <a:endParaRPr lang="ru-RU" sz="2400" b="1">
              <a:solidFill>
                <a:schemeClr val="bg1"/>
              </a:solidFill>
            </a:endParaRPr>
          </a:p>
        </p:txBody>
      </p:sp>
      <p:pic>
        <p:nvPicPr>
          <p:cNvPr id="5127" name="Picture 9" descr="Season summary map">
            <a:hlinkClick r:id="rId7" tooltip="Season summary map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1014415"/>
            <a:ext cx="4500563" cy="284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8" name="Text Box 10"/>
          <p:cNvSpPr txBox="1">
            <a:spLocks noChangeArrowheads="1"/>
          </p:cNvSpPr>
          <p:nvPr/>
        </p:nvSpPr>
        <p:spPr bwMode="auto">
          <a:xfrm>
            <a:off x="3132138" y="2636838"/>
            <a:ext cx="9350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2007</a:t>
            </a:r>
            <a:endParaRPr lang="ru-RU" sz="2400" b="1">
              <a:solidFill>
                <a:schemeClr val="bg1"/>
              </a:solidFill>
            </a:endParaRPr>
          </a:p>
        </p:txBody>
      </p:sp>
      <p:pic>
        <p:nvPicPr>
          <p:cNvPr id="5129" name="Picture 11" descr="250px-2006_Pacific_typhoon_season_summary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070475" y="4098925"/>
            <a:ext cx="4073525" cy="278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0" name="Text Box 12"/>
          <p:cNvSpPr txBox="1">
            <a:spLocks noChangeArrowheads="1"/>
          </p:cNvSpPr>
          <p:nvPr/>
        </p:nvSpPr>
        <p:spPr bwMode="auto">
          <a:xfrm>
            <a:off x="7812088" y="5157788"/>
            <a:ext cx="1081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chemeClr val="bg1"/>
                </a:solidFill>
              </a:rPr>
              <a:t>2006</a:t>
            </a:r>
            <a:endParaRPr lang="ru-RU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>
                <a:latin typeface="Times New Roman" pitchFamily="18" charset="0"/>
              </a:rPr>
              <a:t>Vietnam 2009 typhoon season</a:t>
            </a:r>
          </a:p>
          <a:p>
            <a:pPr algn="ctr">
              <a:spcBef>
                <a:spcPct val="50000"/>
              </a:spcBef>
            </a:pPr>
            <a:r>
              <a:rPr lang="ru-RU" b="1"/>
              <a:t>Viet Nam is amongst the most disaster prone countries of the world</a:t>
            </a:r>
            <a:r>
              <a:rPr lang="ru-RU"/>
              <a:t> </a:t>
            </a:r>
          </a:p>
        </p:txBody>
      </p:sp>
      <p:pic>
        <p:nvPicPr>
          <p:cNvPr id="6147" name="Picture 5" descr="File:Mujigae 2009 track.pn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275" y="4098925"/>
            <a:ext cx="4386263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8" name="Text Box 6"/>
          <p:cNvSpPr txBox="1">
            <a:spLocks noChangeArrowheads="1"/>
          </p:cNvSpPr>
          <p:nvPr/>
        </p:nvSpPr>
        <p:spPr bwMode="auto">
          <a:xfrm>
            <a:off x="900113" y="4089400"/>
            <a:ext cx="2951162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>
                <a:solidFill>
                  <a:schemeClr val="bg1"/>
                </a:solidFill>
              </a:rPr>
              <a:t>Tropical Storm Mujigae</a:t>
            </a:r>
            <a:r>
              <a:rPr lang="ru-RU"/>
              <a:t> </a:t>
            </a:r>
            <a:endParaRPr lang="en-US"/>
          </a:p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September 8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6149" name="Picture 7" descr="180px-Soudelor_2009_track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1274763"/>
            <a:ext cx="4427538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900113" y="1281113"/>
            <a:ext cx="3024187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ru-RU" b="1">
                <a:solidFill>
                  <a:schemeClr val="bg1"/>
                </a:solidFill>
              </a:rPr>
              <a:t>Tropical Storm Soudelor</a:t>
            </a:r>
            <a:r>
              <a:rPr lang="ru-RU"/>
              <a:t> </a:t>
            </a:r>
            <a:endParaRPr lang="en-US"/>
          </a:p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July 9-11</a:t>
            </a:r>
            <a:endParaRPr lang="ru-RU" b="1">
              <a:solidFill>
                <a:schemeClr val="bg1"/>
              </a:solidFill>
            </a:endParaRPr>
          </a:p>
        </p:txBody>
      </p:sp>
      <p:pic>
        <p:nvPicPr>
          <p:cNvPr id="6151" name="Picture 9" descr="180px-JMATD20_2009_track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0" y="4105275"/>
            <a:ext cx="4392613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2" name="Text Box 10"/>
          <p:cNvSpPr txBox="1">
            <a:spLocks noChangeArrowheads="1"/>
          </p:cNvSpPr>
          <p:nvPr/>
        </p:nvSpPr>
        <p:spPr bwMode="auto">
          <a:xfrm>
            <a:off x="5435600" y="3789363"/>
            <a:ext cx="3313113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Tropical depression</a:t>
            </a:r>
          </a:p>
          <a:p>
            <a:pPr algn="ctr"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September 4-9</a:t>
            </a:r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153" name="Text Box 11"/>
          <p:cNvSpPr txBox="1">
            <a:spLocks noChangeArrowheads="1"/>
          </p:cNvSpPr>
          <p:nvPr/>
        </p:nvSpPr>
        <p:spPr bwMode="auto">
          <a:xfrm>
            <a:off x="4643438" y="1535113"/>
            <a:ext cx="4249737" cy="2236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Symbol" pitchFamily="18" charset="2"/>
              <a:buChar char="·"/>
            </a:pPr>
            <a:r>
              <a:rPr lang="en-US" b="1">
                <a:sym typeface="Symbol" pitchFamily="18" charset="2"/>
              </a:rPr>
              <a:t> </a:t>
            </a:r>
            <a:r>
              <a:rPr lang="ru-RU" b="1">
                <a:sym typeface="Symbol" pitchFamily="18" charset="2"/>
              </a:rPr>
              <a:t>massive floods</a:t>
            </a:r>
            <a:endParaRPr lang="en-US" b="1">
              <a:sym typeface="Symbol" pitchFamily="18" charset="2"/>
            </a:endParaRPr>
          </a:p>
          <a:p>
            <a:pPr>
              <a:spcBef>
                <a:spcPct val="20000"/>
              </a:spcBef>
              <a:buFont typeface="Symbol" pitchFamily="18" charset="2"/>
              <a:buChar char="·"/>
            </a:pPr>
            <a:r>
              <a:rPr lang="ru-RU">
                <a:sym typeface="Symbol" pitchFamily="18" charset="2"/>
              </a:rPr>
              <a:t> </a:t>
            </a:r>
            <a:r>
              <a:rPr lang="ru-RU" b="1">
                <a:sym typeface="Symbol" pitchFamily="18" charset="2"/>
              </a:rPr>
              <a:t>houses </a:t>
            </a:r>
            <a:r>
              <a:rPr lang="en-US" b="1">
                <a:sym typeface="Symbol" pitchFamily="18" charset="2"/>
              </a:rPr>
              <a:t>are</a:t>
            </a:r>
            <a:r>
              <a:rPr lang="ru-RU" b="1">
                <a:sym typeface="Symbol" pitchFamily="18" charset="2"/>
              </a:rPr>
              <a:t> destroyed and many</a:t>
            </a:r>
            <a:endParaRPr lang="en-US" b="1">
              <a:sym typeface="Symbol" pitchFamily="18" charset="2"/>
            </a:endParaRPr>
          </a:p>
          <a:p>
            <a:pPr>
              <a:buFont typeface="Symbol" pitchFamily="18" charset="2"/>
              <a:buNone/>
            </a:pPr>
            <a:r>
              <a:rPr lang="en-US" b="1">
                <a:sym typeface="Symbol" pitchFamily="18" charset="2"/>
              </a:rPr>
              <a:t>  </a:t>
            </a:r>
            <a:r>
              <a:rPr lang="ru-RU" b="1">
                <a:sym typeface="Symbol" pitchFamily="18" charset="2"/>
              </a:rPr>
              <a:t> more damaged </a:t>
            </a:r>
            <a:endParaRPr lang="en-US" b="1">
              <a:sym typeface="Symbol" pitchFamily="18" charset="2"/>
            </a:endParaRPr>
          </a:p>
          <a:p>
            <a:pPr>
              <a:spcBef>
                <a:spcPct val="20000"/>
              </a:spcBef>
              <a:buFont typeface="Symbol" pitchFamily="18" charset="2"/>
              <a:buChar char="·"/>
            </a:pPr>
            <a:r>
              <a:rPr lang="en-US" b="1">
                <a:sym typeface="Symbol" pitchFamily="18" charset="2"/>
              </a:rPr>
              <a:t> </a:t>
            </a:r>
            <a:r>
              <a:rPr lang="ru-RU" b="1">
                <a:sym typeface="Symbol" pitchFamily="18" charset="2"/>
              </a:rPr>
              <a:t>damage to housing and </a:t>
            </a:r>
            <a:endParaRPr lang="en-US" b="1">
              <a:sym typeface="Symbol" pitchFamily="18" charset="2"/>
            </a:endParaRPr>
          </a:p>
          <a:p>
            <a:pPr>
              <a:buFont typeface="Symbol" pitchFamily="18" charset="2"/>
              <a:buNone/>
            </a:pPr>
            <a:r>
              <a:rPr lang="en-US" b="1">
                <a:sym typeface="Symbol" pitchFamily="18" charset="2"/>
              </a:rPr>
              <a:t>   </a:t>
            </a:r>
            <a:r>
              <a:rPr lang="ru-RU" b="1">
                <a:sym typeface="Symbol" pitchFamily="18" charset="2"/>
              </a:rPr>
              <a:t>infrastructure </a:t>
            </a:r>
            <a:endParaRPr lang="en-US" b="1">
              <a:sym typeface="Symbol" pitchFamily="18" charset="2"/>
            </a:endParaRPr>
          </a:p>
          <a:p>
            <a:pPr>
              <a:spcBef>
                <a:spcPct val="20000"/>
              </a:spcBef>
              <a:buFont typeface="Symbol" pitchFamily="18" charset="2"/>
              <a:buChar char="·"/>
            </a:pPr>
            <a:r>
              <a:rPr lang="en-US" b="1">
                <a:sym typeface="Symbol" pitchFamily="18" charset="2"/>
              </a:rPr>
              <a:t> l</a:t>
            </a:r>
            <a:r>
              <a:rPr lang="ru-RU" b="1">
                <a:sym typeface="Symbol" pitchFamily="18" charset="2"/>
              </a:rPr>
              <a:t>osses to agriculture and fisheries</a:t>
            </a:r>
            <a:r>
              <a:rPr lang="ru-RU">
                <a:sym typeface="Symbol" pitchFamily="18" charset="2"/>
              </a:rPr>
              <a:t> </a:t>
            </a:r>
            <a:endParaRPr lang="en-US">
              <a:sym typeface="Symbol" pitchFamily="18" charset="2"/>
            </a:endParaRPr>
          </a:p>
          <a:p>
            <a:pPr>
              <a:spcBef>
                <a:spcPct val="20000"/>
              </a:spcBef>
              <a:buFont typeface="Symbol" pitchFamily="18" charset="2"/>
              <a:buChar char="·"/>
            </a:pPr>
            <a:r>
              <a:rPr lang="en-US">
                <a:sym typeface="Symbol" pitchFamily="18" charset="2"/>
              </a:rPr>
              <a:t> </a:t>
            </a:r>
            <a:r>
              <a:rPr lang="en-US" b="1">
                <a:sym typeface="Symbol" pitchFamily="18" charset="2"/>
              </a:rPr>
              <a:t>loss of life</a:t>
            </a:r>
            <a:endParaRPr lang="ru-RU" b="1"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0" y="0"/>
            <a:ext cx="91440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>
                <a:latin typeface="Times New Roman" pitchFamily="18" charset="0"/>
              </a:rPr>
              <a:t>Tropical Storm Soudelor (</a:t>
            </a:r>
            <a:r>
              <a:rPr lang="en-US" sz="2400" b="1">
                <a:latin typeface="Times New Roman" pitchFamily="18" charset="0"/>
              </a:rPr>
              <a:t>July</a:t>
            </a:r>
            <a:r>
              <a:rPr lang="ru-RU" sz="2400" b="1">
                <a:latin typeface="Times New Roman" pitchFamily="18" charset="0"/>
              </a:rPr>
              <a:t> 11</a:t>
            </a:r>
            <a:r>
              <a:rPr lang="en-US" sz="2400" b="1">
                <a:latin typeface="Times New Roman" pitchFamily="18" charset="0"/>
              </a:rPr>
              <a:t>,</a:t>
            </a:r>
            <a:r>
              <a:rPr lang="ru-RU" sz="2400" b="1">
                <a:latin typeface="Times New Roman" pitchFamily="18" charset="0"/>
              </a:rPr>
              <a:t> 2009)</a:t>
            </a:r>
            <a:endParaRPr lang="en-US" sz="2400" b="1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r>
              <a:rPr lang="ru-RU" b="1"/>
              <a:t>International designation: </a:t>
            </a:r>
            <a:r>
              <a:rPr lang="ru-RU" b="1" i="1"/>
              <a:t>0905</a:t>
            </a:r>
            <a:r>
              <a:rPr lang="ru-RU" b="1"/>
              <a:t>; </a:t>
            </a:r>
            <a:r>
              <a:rPr lang="en-US" b="1"/>
              <a:t>                            Higgest winds        65 km/hr</a:t>
            </a:r>
          </a:p>
          <a:p>
            <a:pPr>
              <a:spcBef>
                <a:spcPct val="50000"/>
              </a:spcBef>
            </a:pPr>
            <a:r>
              <a:rPr lang="ru-RU" b="1">
                <a:hlinkClick r:id="rId3" tooltip="Joint Typhoon Warning Center"/>
              </a:rPr>
              <a:t>JTWC</a:t>
            </a:r>
            <a:r>
              <a:rPr lang="ru-RU" b="1"/>
              <a:t> designation: </a:t>
            </a:r>
            <a:r>
              <a:rPr lang="ru-RU" b="1" i="1"/>
              <a:t>05W</a:t>
            </a:r>
            <a:r>
              <a:rPr lang="ru-RU" b="1"/>
              <a:t>; </a:t>
            </a:r>
            <a:r>
              <a:rPr lang="en-US" b="1"/>
              <a:t>                                        Lowest pressure  992 mbar</a:t>
            </a:r>
          </a:p>
          <a:p>
            <a:pPr>
              <a:spcBef>
                <a:spcPct val="50000"/>
              </a:spcBef>
            </a:pPr>
            <a:r>
              <a:rPr lang="ru-RU" b="1">
                <a:hlinkClick r:id="rId4" tooltip="Philippine Atmospheric, Geophysical and Astronomical Services Administration"/>
              </a:rPr>
              <a:t>PAGASA</a:t>
            </a:r>
            <a:r>
              <a:rPr lang="ru-RU" b="1"/>
              <a:t> designation: </a:t>
            </a:r>
            <a:r>
              <a:rPr lang="ru-RU" b="1" i="1"/>
              <a:t>Gorio</a:t>
            </a:r>
            <a:r>
              <a:rPr lang="ru-RU"/>
              <a:t> </a:t>
            </a:r>
          </a:p>
        </p:txBody>
      </p:sp>
      <p:sp>
        <p:nvSpPr>
          <p:cNvPr id="7171" name="Text Box 5"/>
          <p:cNvSpPr txBox="1">
            <a:spLocks noChangeArrowheads="1"/>
          </p:cNvSpPr>
          <p:nvPr/>
        </p:nvSpPr>
        <p:spPr bwMode="auto">
          <a:xfrm>
            <a:off x="0" y="1676400"/>
            <a:ext cx="9144000" cy="446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Font typeface="Symbol" pitchFamily="18" charset="2"/>
              <a:buChar char="·"/>
            </a:pPr>
            <a:r>
              <a:rPr lang="en-US"/>
              <a:t> </a:t>
            </a:r>
            <a:r>
              <a:rPr lang="ru-RU" sz="1600">
                <a:latin typeface="Times New Roman" pitchFamily="18" charset="0"/>
              </a:rPr>
              <a:t>4,000 fishing vessels were ordered to return to port</a:t>
            </a:r>
            <a:r>
              <a:rPr lang="en-US" sz="1600">
                <a:latin typeface="Times New Roman" pitchFamily="18" charset="0"/>
              </a:rPr>
              <a:t>.</a:t>
            </a:r>
          </a:p>
          <a:p>
            <a:pPr algn="just">
              <a:spcBef>
                <a:spcPct val="50000"/>
              </a:spcBef>
              <a:buFont typeface="Symbol" pitchFamily="18" charset="2"/>
              <a:buChar char="·"/>
            </a:pPr>
            <a:r>
              <a:rPr lang="ru-RU" sz="1600">
                <a:latin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</a:rPr>
              <a:t>U</a:t>
            </a:r>
            <a:r>
              <a:rPr lang="ru-RU" sz="1600">
                <a:latin typeface="Times New Roman" pitchFamily="18" charset="0"/>
              </a:rPr>
              <a:t>p to 200 volunteers were mobilized to deal with damages from the storm 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Char char="·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Officials evacuated people from 297 residences to higher grounds and reported that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 </a:t>
            </a:r>
            <a:r>
              <a:rPr lang="ru-RU" sz="1600">
                <a:latin typeface="Times New Roman" pitchFamily="18" charset="0"/>
              </a:rPr>
              <a:t> 977 other homes were in threatened areas. 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Char char="·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Roughly VND71 billion (US$3.98 million) was set aside by the Government of Vietnam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 </a:t>
            </a:r>
            <a:r>
              <a:rPr lang="ru-RU" sz="1600">
                <a:latin typeface="Times New Roman" pitchFamily="18" charset="0"/>
              </a:rPr>
              <a:t> to assist residents in natural disasters, including Soudelor</a:t>
            </a:r>
            <a:r>
              <a:rPr lang="en-US" sz="1600">
                <a:latin typeface="Times New Roman" pitchFamily="18" charset="0"/>
              </a:rPr>
              <a:t>.</a:t>
            </a:r>
          </a:p>
          <a:p>
            <a:pPr algn="just">
              <a:spcBef>
                <a:spcPct val="50000"/>
              </a:spcBef>
              <a:buFont typeface="Symbol" pitchFamily="18" charset="2"/>
              <a:buChar char="·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An estimated 5,000 sandbags and 1,000 cubic meters of canvas were distributed to flood-prone areas.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Char char="·"/>
            </a:pPr>
            <a:r>
              <a:rPr lang="ru-RU" sz="1600">
                <a:latin typeface="Times New Roman" pitchFamily="18" charset="0"/>
              </a:rPr>
              <a:t>The remnants of Soudelor produced widespread torrential rains in Northern Vietnam on July 13. Rainfall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 totals peaked at 250 mm (9.8 in) in the region.Heavy rainfall, amounting to 130 mm (5.1 in), was also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 recorded in </a:t>
            </a:r>
            <a:r>
              <a:rPr lang="en-US" sz="1600">
                <a:latin typeface="Times New Roman" pitchFamily="18" charset="0"/>
              </a:rPr>
              <a:t>Hanoi</a:t>
            </a:r>
            <a:r>
              <a:rPr lang="ru-RU" sz="1600">
                <a:latin typeface="Times New Roman" pitchFamily="18" charset="0"/>
              </a:rPr>
              <a:t>. The capital city experienced flash flooding, inundating numerous streets and buildings.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Two men were killed by lightning strikes associated with the storm. Officials reported that at least 13 large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 trees had been downed by high winds.</a:t>
            </a: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Flood waters in the hardest-hit areas reached a depth of 0.35 m</a:t>
            </a:r>
            <a:r>
              <a:rPr lang="en-US" sz="1600">
                <a:latin typeface="Times New Roman" pitchFamily="18" charset="0"/>
              </a:rPr>
              <a:t>.</a:t>
            </a: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 One person was killed after being swept away. 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Char char="·"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A </a:t>
            </a:r>
            <a:r>
              <a:rPr lang="en-US" sz="1600">
                <a:latin typeface="Times New Roman" pitchFamily="18" charset="0"/>
              </a:rPr>
              <a:t>tornado</a:t>
            </a:r>
            <a:r>
              <a:rPr lang="ru-RU" sz="1600">
                <a:latin typeface="Times New Roman" pitchFamily="18" charset="0"/>
              </a:rPr>
              <a:t> also touched down during the storm, destroying the roofs of three homes. Thousands of hectares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 </a:t>
            </a:r>
            <a:r>
              <a:rPr lang="ru-RU" sz="1600">
                <a:latin typeface="Times New Roman" pitchFamily="18" charset="0"/>
              </a:rPr>
              <a:t>of croplands were inundated by flood waters. Following the storm, 1,000 tonnes of rice was allocated for</a:t>
            </a:r>
            <a:endParaRPr lang="en-US" sz="1600">
              <a:latin typeface="Times New Roman" pitchFamily="18" charset="0"/>
            </a:endParaRPr>
          </a:p>
          <a:p>
            <a:pPr algn="just">
              <a:buFont typeface="Symbol" pitchFamily="18" charset="2"/>
              <a:buNone/>
            </a:pPr>
            <a:r>
              <a:rPr lang="en-US" sz="1600">
                <a:latin typeface="Times New Roman" pitchFamily="18" charset="0"/>
              </a:rPr>
              <a:t> </a:t>
            </a:r>
            <a:r>
              <a:rPr lang="ru-RU" sz="1600">
                <a:latin typeface="Times New Roman" pitchFamily="18" charset="0"/>
              </a:rPr>
              <a:t> victims of the floods.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51"/>
          <p:cNvSpPr>
            <a:spLocks noChangeArrowheads="1"/>
          </p:cNvSpPr>
          <p:nvPr/>
        </p:nvSpPr>
        <p:spPr bwMode="auto">
          <a:xfrm>
            <a:off x="1042988" y="2509837"/>
            <a:ext cx="8101012" cy="142875"/>
          </a:xfrm>
          <a:prstGeom prst="rect">
            <a:avLst/>
          </a:prstGeom>
          <a:solidFill>
            <a:srgbClr val="FF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195" name="Rectangle 52"/>
          <p:cNvSpPr>
            <a:spLocks noChangeArrowheads="1"/>
          </p:cNvSpPr>
          <p:nvPr/>
        </p:nvSpPr>
        <p:spPr bwMode="auto">
          <a:xfrm>
            <a:off x="1042988" y="2292350"/>
            <a:ext cx="8101012" cy="217487"/>
          </a:xfrm>
          <a:prstGeom prst="rect">
            <a:avLst/>
          </a:prstGeom>
          <a:solidFill>
            <a:srgbClr val="00FF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196" name="Rectangle 49"/>
          <p:cNvSpPr>
            <a:spLocks noChangeArrowheads="1"/>
          </p:cNvSpPr>
          <p:nvPr/>
        </p:nvSpPr>
        <p:spPr bwMode="auto">
          <a:xfrm>
            <a:off x="1042988" y="2940050"/>
            <a:ext cx="8101012" cy="288925"/>
          </a:xfrm>
          <a:prstGeom prst="rect">
            <a:avLst/>
          </a:prstGeom>
          <a:solidFill>
            <a:srgbClr val="00CC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197" name="Rectangle 50"/>
          <p:cNvSpPr>
            <a:spLocks noChangeArrowheads="1"/>
          </p:cNvSpPr>
          <p:nvPr/>
        </p:nvSpPr>
        <p:spPr bwMode="auto">
          <a:xfrm>
            <a:off x="1042988" y="2652712"/>
            <a:ext cx="8101012" cy="2889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198" name="Rectangle 48"/>
          <p:cNvSpPr>
            <a:spLocks noChangeArrowheads="1"/>
          </p:cNvSpPr>
          <p:nvPr/>
        </p:nvSpPr>
        <p:spPr bwMode="auto">
          <a:xfrm>
            <a:off x="1042988" y="3228975"/>
            <a:ext cx="8101012" cy="2889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199" name="Rectangle 47"/>
          <p:cNvSpPr>
            <a:spLocks noChangeArrowheads="1"/>
          </p:cNvSpPr>
          <p:nvPr/>
        </p:nvSpPr>
        <p:spPr bwMode="auto">
          <a:xfrm>
            <a:off x="1042988" y="3517900"/>
            <a:ext cx="8101012" cy="4318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200" name="Rectangle 46"/>
          <p:cNvSpPr>
            <a:spLocks noChangeArrowheads="1"/>
          </p:cNvSpPr>
          <p:nvPr/>
        </p:nvSpPr>
        <p:spPr bwMode="auto">
          <a:xfrm>
            <a:off x="1042988" y="3949700"/>
            <a:ext cx="8101012" cy="503237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201" name="Rectangle 45"/>
          <p:cNvSpPr>
            <a:spLocks noChangeArrowheads="1"/>
          </p:cNvSpPr>
          <p:nvPr/>
        </p:nvSpPr>
        <p:spPr bwMode="auto">
          <a:xfrm>
            <a:off x="1042988" y="4452937"/>
            <a:ext cx="8101012" cy="1439863"/>
          </a:xfrm>
          <a:prstGeom prst="rect">
            <a:avLst/>
          </a:prstGeom>
          <a:gradFill rotWithShape="1">
            <a:gsLst>
              <a:gs pos="0">
                <a:srgbClr val="66CCFF"/>
              </a:gs>
              <a:gs pos="100000">
                <a:srgbClr val="2F5E76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8202" name="Text Box 4"/>
          <p:cNvSpPr txBox="1">
            <a:spLocks noChangeArrowheads="1"/>
          </p:cNvSpPr>
          <p:nvPr/>
        </p:nvSpPr>
        <p:spPr bwMode="auto">
          <a:xfrm>
            <a:off x="685800" y="467380"/>
            <a:ext cx="838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>
                <a:solidFill>
                  <a:srgbClr val="CC00CC"/>
                </a:solidFill>
                <a:latin typeface="Times New Roman" pitchFamily="18" charset="0"/>
              </a:rPr>
              <a:t>Sequential procedure to detect the typhoon beginning</a:t>
            </a:r>
            <a:endParaRPr lang="ru-RU" sz="2800">
              <a:solidFill>
                <a:srgbClr val="CC00CC"/>
              </a:solidFill>
              <a:latin typeface="Times New Roman" pitchFamily="18" charset="0"/>
            </a:endParaRPr>
          </a:p>
        </p:txBody>
      </p:sp>
      <p:sp>
        <p:nvSpPr>
          <p:cNvPr id="8203" name="Line 5"/>
          <p:cNvSpPr>
            <a:spLocks noChangeShapeType="1"/>
          </p:cNvSpPr>
          <p:nvPr/>
        </p:nvSpPr>
        <p:spPr bwMode="auto">
          <a:xfrm flipV="1">
            <a:off x="107950" y="6110287"/>
            <a:ext cx="8928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8204" name="Text Box 6"/>
          <p:cNvSpPr txBox="1">
            <a:spLocks noChangeArrowheads="1"/>
          </p:cNvSpPr>
          <p:nvPr/>
        </p:nvSpPr>
        <p:spPr bwMode="auto">
          <a:xfrm>
            <a:off x="2484438" y="6110287"/>
            <a:ext cx="33115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pitchFamily="18" charset="0"/>
              </a:rPr>
              <a:t>Running time</a:t>
            </a:r>
            <a:endParaRPr lang="ru-RU" i="1">
              <a:latin typeface="Times New Roman" pitchFamily="18" charset="0"/>
            </a:endParaRPr>
          </a:p>
        </p:txBody>
      </p:sp>
      <p:sp>
        <p:nvSpPr>
          <p:cNvPr id="8205" name="Line 7"/>
          <p:cNvSpPr>
            <a:spLocks noChangeShapeType="1"/>
          </p:cNvSpPr>
          <p:nvPr/>
        </p:nvSpPr>
        <p:spPr bwMode="auto">
          <a:xfrm flipV="1">
            <a:off x="1042988" y="2292350"/>
            <a:ext cx="0" cy="3600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06" name="Line 8"/>
          <p:cNvSpPr>
            <a:spLocks noChangeShapeType="1"/>
          </p:cNvSpPr>
          <p:nvPr/>
        </p:nvSpPr>
        <p:spPr bwMode="auto">
          <a:xfrm>
            <a:off x="900113" y="5892800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07" name="Line 9"/>
          <p:cNvSpPr>
            <a:spLocks noChangeShapeType="1"/>
          </p:cNvSpPr>
          <p:nvPr/>
        </p:nvSpPr>
        <p:spPr bwMode="auto">
          <a:xfrm>
            <a:off x="900113" y="5534025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08" name="Line 10"/>
          <p:cNvSpPr>
            <a:spLocks noChangeShapeType="1"/>
          </p:cNvSpPr>
          <p:nvPr/>
        </p:nvSpPr>
        <p:spPr bwMode="auto">
          <a:xfrm>
            <a:off x="900113" y="5173662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09" name="Line 11"/>
          <p:cNvSpPr>
            <a:spLocks noChangeShapeType="1"/>
          </p:cNvSpPr>
          <p:nvPr/>
        </p:nvSpPr>
        <p:spPr bwMode="auto">
          <a:xfrm>
            <a:off x="900113" y="4813300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0" name="Line 12"/>
          <p:cNvSpPr>
            <a:spLocks noChangeShapeType="1"/>
          </p:cNvSpPr>
          <p:nvPr/>
        </p:nvSpPr>
        <p:spPr bwMode="auto">
          <a:xfrm>
            <a:off x="900113" y="4452937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1" name="Line 13"/>
          <p:cNvSpPr>
            <a:spLocks noChangeShapeType="1"/>
          </p:cNvSpPr>
          <p:nvPr/>
        </p:nvSpPr>
        <p:spPr bwMode="auto">
          <a:xfrm>
            <a:off x="900113" y="4092575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2" name="Line 14"/>
          <p:cNvSpPr>
            <a:spLocks noChangeShapeType="1"/>
          </p:cNvSpPr>
          <p:nvPr/>
        </p:nvSpPr>
        <p:spPr bwMode="auto">
          <a:xfrm>
            <a:off x="900113" y="3733800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3" name="Line 15"/>
          <p:cNvSpPr>
            <a:spLocks noChangeShapeType="1"/>
          </p:cNvSpPr>
          <p:nvPr/>
        </p:nvSpPr>
        <p:spPr bwMode="auto">
          <a:xfrm>
            <a:off x="900113" y="3373437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4" name="Line 16"/>
          <p:cNvSpPr>
            <a:spLocks noChangeShapeType="1"/>
          </p:cNvSpPr>
          <p:nvPr/>
        </p:nvSpPr>
        <p:spPr bwMode="auto">
          <a:xfrm>
            <a:off x="900113" y="3013075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5" name="Line 17"/>
          <p:cNvSpPr>
            <a:spLocks noChangeShapeType="1"/>
          </p:cNvSpPr>
          <p:nvPr/>
        </p:nvSpPr>
        <p:spPr bwMode="auto">
          <a:xfrm>
            <a:off x="900113" y="2652712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6" name="Line 18"/>
          <p:cNvSpPr>
            <a:spLocks noChangeShapeType="1"/>
          </p:cNvSpPr>
          <p:nvPr/>
        </p:nvSpPr>
        <p:spPr bwMode="auto">
          <a:xfrm>
            <a:off x="900113" y="2292350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7" name="Line 21"/>
          <p:cNvSpPr>
            <a:spLocks noChangeShapeType="1"/>
          </p:cNvSpPr>
          <p:nvPr/>
        </p:nvSpPr>
        <p:spPr bwMode="auto">
          <a:xfrm>
            <a:off x="1042988" y="5892800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8" name="Line 22"/>
          <p:cNvSpPr>
            <a:spLocks noChangeShapeType="1"/>
          </p:cNvSpPr>
          <p:nvPr/>
        </p:nvSpPr>
        <p:spPr bwMode="auto">
          <a:xfrm>
            <a:off x="1042988" y="5534025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19" name="Line 23"/>
          <p:cNvSpPr>
            <a:spLocks noChangeShapeType="1"/>
          </p:cNvSpPr>
          <p:nvPr/>
        </p:nvSpPr>
        <p:spPr bwMode="auto">
          <a:xfrm>
            <a:off x="1042988" y="5173662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0" name="Line 24"/>
          <p:cNvSpPr>
            <a:spLocks noChangeShapeType="1"/>
          </p:cNvSpPr>
          <p:nvPr/>
        </p:nvSpPr>
        <p:spPr bwMode="auto">
          <a:xfrm>
            <a:off x="1042988" y="4811712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1" name="Line 25"/>
          <p:cNvSpPr>
            <a:spLocks noChangeShapeType="1"/>
          </p:cNvSpPr>
          <p:nvPr/>
        </p:nvSpPr>
        <p:spPr bwMode="auto">
          <a:xfrm>
            <a:off x="1042988" y="4452937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2" name="Line 26"/>
          <p:cNvSpPr>
            <a:spLocks noChangeShapeType="1"/>
          </p:cNvSpPr>
          <p:nvPr/>
        </p:nvSpPr>
        <p:spPr bwMode="auto">
          <a:xfrm>
            <a:off x="1042988" y="4092575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3" name="Line 27"/>
          <p:cNvSpPr>
            <a:spLocks noChangeShapeType="1"/>
          </p:cNvSpPr>
          <p:nvPr/>
        </p:nvSpPr>
        <p:spPr bwMode="auto">
          <a:xfrm>
            <a:off x="1042988" y="3732212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4" name="Line 28"/>
          <p:cNvSpPr>
            <a:spLocks noChangeShapeType="1"/>
          </p:cNvSpPr>
          <p:nvPr/>
        </p:nvSpPr>
        <p:spPr bwMode="auto">
          <a:xfrm>
            <a:off x="1042988" y="3373437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5" name="Line 29"/>
          <p:cNvSpPr>
            <a:spLocks noChangeShapeType="1"/>
          </p:cNvSpPr>
          <p:nvPr/>
        </p:nvSpPr>
        <p:spPr bwMode="auto">
          <a:xfrm>
            <a:off x="1042988" y="3013075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6" name="Line 30"/>
          <p:cNvSpPr>
            <a:spLocks noChangeShapeType="1"/>
          </p:cNvSpPr>
          <p:nvPr/>
        </p:nvSpPr>
        <p:spPr bwMode="auto">
          <a:xfrm>
            <a:off x="1042988" y="2652712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7" name="Line 31"/>
          <p:cNvSpPr>
            <a:spLocks noChangeShapeType="1"/>
          </p:cNvSpPr>
          <p:nvPr/>
        </p:nvSpPr>
        <p:spPr bwMode="auto">
          <a:xfrm>
            <a:off x="1042988" y="2293937"/>
            <a:ext cx="7850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28" name="Text Box 34"/>
          <p:cNvSpPr txBox="1">
            <a:spLocks noChangeArrowheads="1"/>
          </p:cNvSpPr>
          <p:nvPr/>
        </p:nvSpPr>
        <p:spPr bwMode="auto">
          <a:xfrm rot="-5400000">
            <a:off x="-1362075" y="3910012"/>
            <a:ext cx="3167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Indicator value (Relative units)</a:t>
            </a:r>
            <a:endParaRPr lang="ru-RU">
              <a:latin typeface="Times New Roman" pitchFamily="18" charset="0"/>
            </a:endParaRPr>
          </a:p>
        </p:txBody>
      </p:sp>
      <p:sp>
        <p:nvSpPr>
          <p:cNvPr id="8229" name="Text Box 35"/>
          <p:cNvSpPr txBox="1">
            <a:spLocks noChangeArrowheads="1"/>
          </p:cNvSpPr>
          <p:nvPr/>
        </p:nvSpPr>
        <p:spPr bwMode="auto">
          <a:xfrm>
            <a:off x="395288" y="1428750"/>
            <a:ext cx="3603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vi-VN"/>
          </a:p>
        </p:txBody>
      </p:sp>
      <p:sp>
        <p:nvSpPr>
          <p:cNvPr id="8230" name="Text Box 37"/>
          <p:cNvSpPr txBox="1">
            <a:spLocks noChangeArrowheads="1"/>
          </p:cNvSpPr>
          <p:nvPr/>
        </p:nvSpPr>
        <p:spPr bwMode="auto">
          <a:xfrm>
            <a:off x="395288" y="2076450"/>
            <a:ext cx="576262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1.0</a:t>
            </a:r>
          </a:p>
          <a:p>
            <a:pPr>
              <a:spcBef>
                <a:spcPct val="50000"/>
              </a:spcBef>
            </a:pPr>
            <a:r>
              <a:rPr lang="en-US" sz="1600"/>
              <a:t>0.9</a:t>
            </a:r>
          </a:p>
          <a:p>
            <a:pPr>
              <a:spcBef>
                <a:spcPct val="50000"/>
              </a:spcBef>
            </a:pPr>
            <a:r>
              <a:rPr lang="en-US" sz="1600"/>
              <a:t>0.8</a:t>
            </a:r>
          </a:p>
          <a:p>
            <a:pPr>
              <a:spcBef>
                <a:spcPct val="50000"/>
              </a:spcBef>
            </a:pPr>
            <a:r>
              <a:rPr lang="en-US" sz="1600"/>
              <a:t>0.7</a:t>
            </a:r>
          </a:p>
          <a:p>
            <a:pPr>
              <a:spcBef>
                <a:spcPct val="50000"/>
              </a:spcBef>
            </a:pPr>
            <a:r>
              <a:rPr lang="en-US" sz="1600"/>
              <a:t>0.6</a:t>
            </a:r>
          </a:p>
          <a:p>
            <a:pPr>
              <a:spcBef>
                <a:spcPct val="50000"/>
              </a:spcBef>
            </a:pPr>
            <a:r>
              <a:rPr lang="en-US" sz="1600"/>
              <a:t>0.5</a:t>
            </a:r>
          </a:p>
          <a:p>
            <a:pPr>
              <a:spcBef>
                <a:spcPct val="50000"/>
              </a:spcBef>
            </a:pPr>
            <a:r>
              <a:rPr lang="en-US" sz="1600"/>
              <a:t>0.4</a:t>
            </a:r>
          </a:p>
          <a:p>
            <a:pPr>
              <a:spcBef>
                <a:spcPct val="50000"/>
              </a:spcBef>
            </a:pPr>
            <a:r>
              <a:rPr lang="en-US" sz="1600"/>
              <a:t>0.3</a:t>
            </a:r>
          </a:p>
          <a:p>
            <a:pPr>
              <a:spcBef>
                <a:spcPct val="50000"/>
              </a:spcBef>
            </a:pPr>
            <a:r>
              <a:rPr lang="en-US" sz="1600"/>
              <a:t>0.2</a:t>
            </a:r>
          </a:p>
          <a:p>
            <a:pPr>
              <a:spcBef>
                <a:spcPct val="50000"/>
              </a:spcBef>
            </a:pPr>
            <a:r>
              <a:rPr lang="en-US" sz="1600"/>
              <a:t>0.1</a:t>
            </a:r>
          </a:p>
          <a:p>
            <a:pPr>
              <a:spcBef>
                <a:spcPct val="50000"/>
              </a:spcBef>
            </a:pPr>
            <a:r>
              <a:rPr lang="en-US" sz="1600"/>
              <a:t>0.0</a:t>
            </a:r>
            <a:endParaRPr lang="ru-RU" sz="1600"/>
          </a:p>
        </p:txBody>
      </p:sp>
      <p:sp>
        <p:nvSpPr>
          <p:cNvPr id="8231" name="Freeform 39"/>
          <p:cNvSpPr>
            <a:spLocks/>
          </p:cNvSpPr>
          <p:nvPr/>
        </p:nvSpPr>
        <p:spPr bwMode="auto">
          <a:xfrm>
            <a:off x="1042988" y="2497137"/>
            <a:ext cx="7850187" cy="3000375"/>
          </a:xfrm>
          <a:custGeom>
            <a:avLst/>
            <a:gdLst>
              <a:gd name="T0" fmla="*/ 0 w 4945"/>
              <a:gd name="T1" fmla="*/ 1595 h 1890"/>
              <a:gd name="T2" fmla="*/ 136 w 4945"/>
              <a:gd name="T3" fmla="*/ 1640 h 1890"/>
              <a:gd name="T4" fmla="*/ 318 w 4945"/>
              <a:gd name="T5" fmla="*/ 1867 h 1890"/>
              <a:gd name="T6" fmla="*/ 635 w 4945"/>
              <a:gd name="T7" fmla="*/ 1777 h 1890"/>
              <a:gd name="T8" fmla="*/ 772 w 4945"/>
              <a:gd name="T9" fmla="*/ 1595 h 1890"/>
              <a:gd name="T10" fmla="*/ 908 w 4945"/>
              <a:gd name="T11" fmla="*/ 1822 h 1890"/>
              <a:gd name="T12" fmla="*/ 1089 w 4945"/>
              <a:gd name="T13" fmla="*/ 1232 h 1890"/>
              <a:gd name="T14" fmla="*/ 1361 w 4945"/>
              <a:gd name="T15" fmla="*/ 1323 h 1890"/>
              <a:gd name="T16" fmla="*/ 1588 w 4945"/>
              <a:gd name="T17" fmla="*/ 688 h 1890"/>
              <a:gd name="T18" fmla="*/ 1679 w 4945"/>
              <a:gd name="T19" fmla="*/ 688 h 1890"/>
              <a:gd name="T20" fmla="*/ 1724 w 4945"/>
              <a:gd name="T21" fmla="*/ 506 h 1890"/>
              <a:gd name="T22" fmla="*/ 1996 w 4945"/>
              <a:gd name="T23" fmla="*/ 960 h 1890"/>
              <a:gd name="T24" fmla="*/ 2178 w 4945"/>
              <a:gd name="T25" fmla="*/ 960 h 1890"/>
              <a:gd name="T26" fmla="*/ 2495 w 4945"/>
              <a:gd name="T27" fmla="*/ 1368 h 1890"/>
              <a:gd name="T28" fmla="*/ 2813 w 4945"/>
              <a:gd name="T29" fmla="*/ 733 h 1890"/>
              <a:gd name="T30" fmla="*/ 2949 w 4945"/>
              <a:gd name="T31" fmla="*/ 733 h 1890"/>
              <a:gd name="T32" fmla="*/ 3085 w 4945"/>
              <a:gd name="T33" fmla="*/ 189 h 1890"/>
              <a:gd name="T34" fmla="*/ 3130 w 4945"/>
              <a:gd name="T35" fmla="*/ 280 h 1890"/>
              <a:gd name="T36" fmla="*/ 3266 w 4945"/>
              <a:gd name="T37" fmla="*/ 144 h 1890"/>
              <a:gd name="T38" fmla="*/ 3947 w 4945"/>
              <a:gd name="T39" fmla="*/ 1142 h 1890"/>
              <a:gd name="T40" fmla="*/ 4128 w 4945"/>
              <a:gd name="T41" fmla="*/ 1051 h 1890"/>
              <a:gd name="T42" fmla="*/ 4400 w 4945"/>
              <a:gd name="T43" fmla="*/ 1368 h 1890"/>
              <a:gd name="T44" fmla="*/ 4582 w 4945"/>
              <a:gd name="T45" fmla="*/ 1323 h 1890"/>
              <a:gd name="T46" fmla="*/ 4945 w 4945"/>
              <a:gd name="T47" fmla="*/ 1595 h 189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4945"/>
              <a:gd name="T73" fmla="*/ 0 h 1890"/>
              <a:gd name="T74" fmla="*/ 4945 w 4945"/>
              <a:gd name="T75" fmla="*/ 1890 h 1890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4945" h="1890">
                <a:moveTo>
                  <a:pt x="0" y="1595"/>
                </a:moveTo>
                <a:cubicBezTo>
                  <a:pt x="41" y="1595"/>
                  <a:pt x="83" y="1595"/>
                  <a:pt x="136" y="1640"/>
                </a:cubicBezTo>
                <a:cubicBezTo>
                  <a:pt x="189" y="1685"/>
                  <a:pt x="235" y="1844"/>
                  <a:pt x="318" y="1867"/>
                </a:cubicBezTo>
                <a:cubicBezTo>
                  <a:pt x="401" y="1890"/>
                  <a:pt x="559" y="1822"/>
                  <a:pt x="635" y="1777"/>
                </a:cubicBezTo>
                <a:cubicBezTo>
                  <a:pt x="711" y="1732"/>
                  <a:pt x="727" y="1588"/>
                  <a:pt x="772" y="1595"/>
                </a:cubicBezTo>
                <a:cubicBezTo>
                  <a:pt x="817" y="1602"/>
                  <a:pt x="855" y="1883"/>
                  <a:pt x="908" y="1822"/>
                </a:cubicBezTo>
                <a:cubicBezTo>
                  <a:pt x="961" y="1761"/>
                  <a:pt x="1013" y="1315"/>
                  <a:pt x="1089" y="1232"/>
                </a:cubicBezTo>
                <a:cubicBezTo>
                  <a:pt x="1165" y="1149"/>
                  <a:pt x="1278" y="1414"/>
                  <a:pt x="1361" y="1323"/>
                </a:cubicBezTo>
                <a:cubicBezTo>
                  <a:pt x="1444" y="1232"/>
                  <a:pt x="1535" y="794"/>
                  <a:pt x="1588" y="688"/>
                </a:cubicBezTo>
                <a:cubicBezTo>
                  <a:pt x="1641" y="582"/>
                  <a:pt x="1656" y="718"/>
                  <a:pt x="1679" y="688"/>
                </a:cubicBezTo>
                <a:cubicBezTo>
                  <a:pt x="1702" y="658"/>
                  <a:pt x="1671" y="461"/>
                  <a:pt x="1724" y="506"/>
                </a:cubicBezTo>
                <a:cubicBezTo>
                  <a:pt x="1777" y="551"/>
                  <a:pt x="1920" y="884"/>
                  <a:pt x="1996" y="960"/>
                </a:cubicBezTo>
                <a:cubicBezTo>
                  <a:pt x="2072" y="1036"/>
                  <a:pt x="2095" y="892"/>
                  <a:pt x="2178" y="960"/>
                </a:cubicBezTo>
                <a:cubicBezTo>
                  <a:pt x="2261" y="1028"/>
                  <a:pt x="2389" y="1406"/>
                  <a:pt x="2495" y="1368"/>
                </a:cubicBezTo>
                <a:cubicBezTo>
                  <a:pt x="2601" y="1330"/>
                  <a:pt x="2737" y="839"/>
                  <a:pt x="2813" y="733"/>
                </a:cubicBezTo>
                <a:cubicBezTo>
                  <a:pt x="2889" y="627"/>
                  <a:pt x="2904" y="824"/>
                  <a:pt x="2949" y="733"/>
                </a:cubicBezTo>
                <a:cubicBezTo>
                  <a:pt x="2994" y="642"/>
                  <a:pt x="3055" y="264"/>
                  <a:pt x="3085" y="189"/>
                </a:cubicBezTo>
                <a:cubicBezTo>
                  <a:pt x="3115" y="114"/>
                  <a:pt x="3100" y="287"/>
                  <a:pt x="3130" y="280"/>
                </a:cubicBezTo>
                <a:cubicBezTo>
                  <a:pt x="3160" y="273"/>
                  <a:pt x="3130" y="0"/>
                  <a:pt x="3266" y="144"/>
                </a:cubicBezTo>
                <a:cubicBezTo>
                  <a:pt x="3402" y="288"/>
                  <a:pt x="3803" y="991"/>
                  <a:pt x="3947" y="1142"/>
                </a:cubicBezTo>
                <a:cubicBezTo>
                  <a:pt x="4091" y="1293"/>
                  <a:pt x="4053" y="1013"/>
                  <a:pt x="4128" y="1051"/>
                </a:cubicBezTo>
                <a:cubicBezTo>
                  <a:pt x="4203" y="1089"/>
                  <a:pt x="4324" y="1323"/>
                  <a:pt x="4400" y="1368"/>
                </a:cubicBezTo>
                <a:cubicBezTo>
                  <a:pt x="4476" y="1413"/>
                  <a:pt x="4491" y="1285"/>
                  <a:pt x="4582" y="1323"/>
                </a:cubicBezTo>
                <a:cubicBezTo>
                  <a:pt x="4673" y="1361"/>
                  <a:pt x="4809" y="1478"/>
                  <a:pt x="4945" y="1595"/>
                </a:cubicBezTo>
              </a:path>
            </a:pathLst>
          </a:custGeom>
          <a:noFill/>
          <a:ln w="28575" cmpd="sng">
            <a:solidFill>
              <a:srgbClr val="CC0099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32" name="Freeform 41"/>
          <p:cNvSpPr>
            <a:spLocks/>
          </p:cNvSpPr>
          <p:nvPr/>
        </p:nvSpPr>
        <p:spPr bwMode="auto">
          <a:xfrm>
            <a:off x="1042988" y="2689225"/>
            <a:ext cx="7850187" cy="3060700"/>
          </a:xfrm>
          <a:custGeom>
            <a:avLst/>
            <a:gdLst>
              <a:gd name="T0" fmla="*/ 0 w 4945"/>
              <a:gd name="T1" fmla="*/ 1928 h 1928"/>
              <a:gd name="T2" fmla="*/ 363 w 4945"/>
              <a:gd name="T3" fmla="*/ 1565 h 1928"/>
              <a:gd name="T4" fmla="*/ 817 w 4945"/>
              <a:gd name="T5" fmla="*/ 1293 h 1928"/>
              <a:gd name="T6" fmla="*/ 862 w 4945"/>
              <a:gd name="T7" fmla="*/ 1338 h 1928"/>
              <a:gd name="T8" fmla="*/ 953 w 4945"/>
              <a:gd name="T9" fmla="*/ 1610 h 1928"/>
              <a:gd name="T10" fmla="*/ 1180 w 4945"/>
              <a:gd name="T11" fmla="*/ 1429 h 1928"/>
              <a:gd name="T12" fmla="*/ 1452 w 4945"/>
              <a:gd name="T13" fmla="*/ 794 h 1928"/>
              <a:gd name="T14" fmla="*/ 1724 w 4945"/>
              <a:gd name="T15" fmla="*/ 839 h 1928"/>
              <a:gd name="T16" fmla="*/ 1996 w 4945"/>
              <a:gd name="T17" fmla="*/ 385 h 1928"/>
              <a:gd name="T18" fmla="*/ 2541 w 4945"/>
              <a:gd name="T19" fmla="*/ 431 h 1928"/>
              <a:gd name="T20" fmla="*/ 2858 w 4945"/>
              <a:gd name="T21" fmla="*/ 159 h 1928"/>
              <a:gd name="T22" fmla="*/ 3176 w 4945"/>
              <a:gd name="T23" fmla="*/ 295 h 1928"/>
              <a:gd name="T24" fmla="*/ 3493 w 4945"/>
              <a:gd name="T25" fmla="*/ 68 h 1928"/>
              <a:gd name="T26" fmla="*/ 4083 w 4945"/>
              <a:gd name="T27" fmla="*/ 703 h 1928"/>
              <a:gd name="T28" fmla="*/ 4400 w 4945"/>
              <a:gd name="T29" fmla="*/ 703 h 1928"/>
              <a:gd name="T30" fmla="*/ 4718 w 4945"/>
              <a:gd name="T31" fmla="*/ 884 h 1928"/>
              <a:gd name="T32" fmla="*/ 4945 w 4945"/>
              <a:gd name="T33" fmla="*/ 839 h 192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945"/>
              <a:gd name="T52" fmla="*/ 0 h 1928"/>
              <a:gd name="T53" fmla="*/ 4945 w 4945"/>
              <a:gd name="T54" fmla="*/ 1928 h 192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945" h="1928">
                <a:moveTo>
                  <a:pt x="0" y="1928"/>
                </a:moveTo>
                <a:cubicBezTo>
                  <a:pt x="113" y="1799"/>
                  <a:pt x="227" y="1671"/>
                  <a:pt x="363" y="1565"/>
                </a:cubicBezTo>
                <a:cubicBezTo>
                  <a:pt x="499" y="1459"/>
                  <a:pt x="734" y="1331"/>
                  <a:pt x="817" y="1293"/>
                </a:cubicBezTo>
                <a:cubicBezTo>
                  <a:pt x="900" y="1255"/>
                  <a:pt x="839" y="1285"/>
                  <a:pt x="862" y="1338"/>
                </a:cubicBezTo>
                <a:cubicBezTo>
                  <a:pt x="885" y="1391"/>
                  <a:pt x="900" y="1595"/>
                  <a:pt x="953" y="1610"/>
                </a:cubicBezTo>
                <a:cubicBezTo>
                  <a:pt x="1006" y="1625"/>
                  <a:pt x="1097" y="1565"/>
                  <a:pt x="1180" y="1429"/>
                </a:cubicBezTo>
                <a:cubicBezTo>
                  <a:pt x="1263" y="1293"/>
                  <a:pt x="1361" y="892"/>
                  <a:pt x="1452" y="794"/>
                </a:cubicBezTo>
                <a:cubicBezTo>
                  <a:pt x="1543" y="696"/>
                  <a:pt x="1633" y="907"/>
                  <a:pt x="1724" y="839"/>
                </a:cubicBezTo>
                <a:cubicBezTo>
                  <a:pt x="1815" y="771"/>
                  <a:pt x="1860" y="453"/>
                  <a:pt x="1996" y="385"/>
                </a:cubicBezTo>
                <a:cubicBezTo>
                  <a:pt x="2132" y="317"/>
                  <a:pt x="2397" y="469"/>
                  <a:pt x="2541" y="431"/>
                </a:cubicBezTo>
                <a:cubicBezTo>
                  <a:pt x="2685" y="393"/>
                  <a:pt x="2752" y="182"/>
                  <a:pt x="2858" y="159"/>
                </a:cubicBezTo>
                <a:cubicBezTo>
                  <a:pt x="2964" y="136"/>
                  <a:pt x="3070" y="310"/>
                  <a:pt x="3176" y="295"/>
                </a:cubicBezTo>
                <a:cubicBezTo>
                  <a:pt x="3282" y="280"/>
                  <a:pt x="3342" y="0"/>
                  <a:pt x="3493" y="68"/>
                </a:cubicBezTo>
                <a:cubicBezTo>
                  <a:pt x="3644" y="136"/>
                  <a:pt x="3932" y="597"/>
                  <a:pt x="4083" y="703"/>
                </a:cubicBezTo>
                <a:cubicBezTo>
                  <a:pt x="4234" y="809"/>
                  <a:pt x="4294" y="673"/>
                  <a:pt x="4400" y="703"/>
                </a:cubicBezTo>
                <a:cubicBezTo>
                  <a:pt x="4506" y="733"/>
                  <a:pt x="4627" y="861"/>
                  <a:pt x="4718" y="884"/>
                </a:cubicBezTo>
                <a:cubicBezTo>
                  <a:pt x="4809" y="907"/>
                  <a:pt x="4877" y="873"/>
                  <a:pt x="4945" y="839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33" name="Freeform 43"/>
          <p:cNvSpPr>
            <a:spLocks/>
          </p:cNvSpPr>
          <p:nvPr/>
        </p:nvSpPr>
        <p:spPr bwMode="auto">
          <a:xfrm>
            <a:off x="1042988" y="2808287"/>
            <a:ext cx="7850187" cy="2378075"/>
          </a:xfrm>
          <a:custGeom>
            <a:avLst/>
            <a:gdLst>
              <a:gd name="T0" fmla="*/ 0 w 4945"/>
              <a:gd name="T1" fmla="*/ 1127 h 1498"/>
              <a:gd name="T2" fmla="*/ 46 w 4945"/>
              <a:gd name="T3" fmla="*/ 1172 h 1498"/>
              <a:gd name="T4" fmla="*/ 91 w 4945"/>
              <a:gd name="T5" fmla="*/ 1218 h 1498"/>
              <a:gd name="T6" fmla="*/ 318 w 4945"/>
              <a:gd name="T7" fmla="*/ 1172 h 1498"/>
              <a:gd name="T8" fmla="*/ 454 w 4945"/>
              <a:gd name="T9" fmla="*/ 1263 h 1498"/>
              <a:gd name="T10" fmla="*/ 635 w 4945"/>
              <a:gd name="T11" fmla="*/ 1172 h 1498"/>
              <a:gd name="T12" fmla="*/ 862 w 4945"/>
              <a:gd name="T13" fmla="*/ 1354 h 1498"/>
              <a:gd name="T14" fmla="*/ 1134 w 4945"/>
              <a:gd name="T15" fmla="*/ 1490 h 1498"/>
              <a:gd name="T16" fmla="*/ 1407 w 4945"/>
              <a:gd name="T17" fmla="*/ 1308 h 1498"/>
              <a:gd name="T18" fmla="*/ 1543 w 4945"/>
              <a:gd name="T19" fmla="*/ 991 h 1498"/>
              <a:gd name="T20" fmla="*/ 1633 w 4945"/>
              <a:gd name="T21" fmla="*/ 1082 h 1498"/>
              <a:gd name="T22" fmla="*/ 1905 w 4945"/>
              <a:gd name="T23" fmla="*/ 129 h 1498"/>
              <a:gd name="T24" fmla="*/ 2178 w 4945"/>
              <a:gd name="T25" fmla="*/ 310 h 1498"/>
              <a:gd name="T26" fmla="*/ 2314 w 4945"/>
              <a:gd name="T27" fmla="*/ 220 h 1498"/>
              <a:gd name="T28" fmla="*/ 2631 w 4945"/>
              <a:gd name="T29" fmla="*/ 310 h 1498"/>
              <a:gd name="T30" fmla="*/ 2949 w 4945"/>
              <a:gd name="T31" fmla="*/ 310 h 1498"/>
              <a:gd name="T32" fmla="*/ 3130 w 4945"/>
              <a:gd name="T33" fmla="*/ 492 h 1498"/>
              <a:gd name="T34" fmla="*/ 3357 w 4945"/>
              <a:gd name="T35" fmla="*/ 401 h 1498"/>
              <a:gd name="T36" fmla="*/ 3493 w 4945"/>
              <a:gd name="T37" fmla="*/ 583 h 1498"/>
              <a:gd name="T38" fmla="*/ 3811 w 4945"/>
              <a:gd name="T39" fmla="*/ 583 h 1498"/>
              <a:gd name="T40" fmla="*/ 4173 w 4945"/>
              <a:gd name="T41" fmla="*/ 1036 h 1498"/>
              <a:gd name="T42" fmla="*/ 4536 w 4945"/>
              <a:gd name="T43" fmla="*/ 673 h 1498"/>
              <a:gd name="T44" fmla="*/ 4945 w 4945"/>
              <a:gd name="T45" fmla="*/ 900 h 149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4945"/>
              <a:gd name="T70" fmla="*/ 0 h 1498"/>
              <a:gd name="T71" fmla="*/ 4945 w 4945"/>
              <a:gd name="T72" fmla="*/ 1498 h 1498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4945" h="1498">
                <a:moveTo>
                  <a:pt x="0" y="1127"/>
                </a:moveTo>
                <a:cubicBezTo>
                  <a:pt x="15" y="1142"/>
                  <a:pt x="31" y="1157"/>
                  <a:pt x="46" y="1172"/>
                </a:cubicBezTo>
                <a:cubicBezTo>
                  <a:pt x="61" y="1187"/>
                  <a:pt x="46" y="1218"/>
                  <a:pt x="91" y="1218"/>
                </a:cubicBezTo>
                <a:cubicBezTo>
                  <a:pt x="136" y="1218"/>
                  <a:pt x="257" y="1164"/>
                  <a:pt x="318" y="1172"/>
                </a:cubicBezTo>
                <a:cubicBezTo>
                  <a:pt x="379" y="1180"/>
                  <a:pt x="401" y="1263"/>
                  <a:pt x="454" y="1263"/>
                </a:cubicBezTo>
                <a:cubicBezTo>
                  <a:pt x="507" y="1263"/>
                  <a:pt x="567" y="1157"/>
                  <a:pt x="635" y="1172"/>
                </a:cubicBezTo>
                <a:cubicBezTo>
                  <a:pt x="703" y="1187"/>
                  <a:pt x="779" y="1301"/>
                  <a:pt x="862" y="1354"/>
                </a:cubicBezTo>
                <a:cubicBezTo>
                  <a:pt x="945" y="1407"/>
                  <a:pt x="1043" y="1498"/>
                  <a:pt x="1134" y="1490"/>
                </a:cubicBezTo>
                <a:cubicBezTo>
                  <a:pt x="1225" y="1482"/>
                  <a:pt x="1339" y="1391"/>
                  <a:pt x="1407" y="1308"/>
                </a:cubicBezTo>
                <a:cubicBezTo>
                  <a:pt x="1475" y="1225"/>
                  <a:pt x="1505" y="1029"/>
                  <a:pt x="1543" y="991"/>
                </a:cubicBezTo>
                <a:cubicBezTo>
                  <a:pt x="1581" y="953"/>
                  <a:pt x="1573" y="1226"/>
                  <a:pt x="1633" y="1082"/>
                </a:cubicBezTo>
                <a:cubicBezTo>
                  <a:pt x="1693" y="938"/>
                  <a:pt x="1814" y="258"/>
                  <a:pt x="1905" y="129"/>
                </a:cubicBezTo>
                <a:cubicBezTo>
                  <a:pt x="1996" y="0"/>
                  <a:pt x="2110" y="295"/>
                  <a:pt x="2178" y="310"/>
                </a:cubicBezTo>
                <a:cubicBezTo>
                  <a:pt x="2246" y="325"/>
                  <a:pt x="2239" y="220"/>
                  <a:pt x="2314" y="220"/>
                </a:cubicBezTo>
                <a:cubicBezTo>
                  <a:pt x="2389" y="220"/>
                  <a:pt x="2525" y="295"/>
                  <a:pt x="2631" y="310"/>
                </a:cubicBezTo>
                <a:cubicBezTo>
                  <a:pt x="2737" y="325"/>
                  <a:pt x="2866" y="280"/>
                  <a:pt x="2949" y="310"/>
                </a:cubicBezTo>
                <a:cubicBezTo>
                  <a:pt x="3032" y="340"/>
                  <a:pt x="3062" y="477"/>
                  <a:pt x="3130" y="492"/>
                </a:cubicBezTo>
                <a:cubicBezTo>
                  <a:pt x="3198" y="507"/>
                  <a:pt x="3297" y="386"/>
                  <a:pt x="3357" y="401"/>
                </a:cubicBezTo>
                <a:cubicBezTo>
                  <a:pt x="3417" y="416"/>
                  <a:pt x="3417" y="553"/>
                  <a:pt x="3493" y="583"/>
                </a:cubicBezTo>
                <a:cubicBezTo>
                  <a:pt x="3569" y="613"/>
                  <a:pt x="3698" y="508"/>
                  <a:pt x="3811" y="583"/>
                </a:cubicBezTo>
                <a:cubicBezTo>
                  <a:pt x="3924" y="658"/>
                  <a:pt x="4052" y="1021"/>
                  <a:pt x="4173" y="1036"/>
                </a:cubicBezTo>
                <a:cubicBezTo>
                  <a:pt x="4294" y="1051"/>
                  <a:pt x="4407" y="696"/>
                  <a:pt x="4536" y="673"/>
                </a:cubicBezTo>
                <a:cubicBezTo>
                  <a:pt x="4665" y="650"/>
                  <a:pt x="4805" y="775"/>
                  <a:pt x="4945" y="900"/>
                </a:cubicBezTo>
              </a:path>
            </a:pathLst>
          </a:custGeom>
          <a:noFill/>
          <a:ln w="28575" cmpd="sng">
            <a:solidFill>
              <a:srgbClr val="FF3300"/>
            </a:solidFill>
            <a:round/>
            <a:headEnd/>
            <a:tailEnd/>
          </a:ln>
        </p:spPr>
        <p:txBody>
          <a:bodyPr/>
          <a:lstStyle/>
          <a:p>
            <a:endParaRPr lang="vi-VN"/>
          </a:p>
        </p:txBody>
      </p:sp>
      <p:sp>
        <p:nvSpPr>
          <p:cNvPr id="8234" name="Text Box 53"/>
          <p:cNvSpPr txBox="1">
            <a:spLocks noChangeArrowheads="1"/>
          </p:cNvSpPr>
          <p:nvPr/>
        </p:nvSpPr>
        <p:spPr bwMode="auto">
          <a:xfrm>
            <a:off x="4067175" y="4813300"/>
            <a:ext cx="30257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Background zone</a:t>
            </a:r>
            <a:endParaRPr lang="ru-RU"/>
          </a:p>
        </p:txBody>
      </p:sp>
      <p:sp>
        <p:nvSpPr>
          <p:cNvPr id="8235" name="Text Box 54"/>
          <p:cNvSpPr txBox="1">
            <a:spLocks noChangeArrowheads="1"/>
          </p:cNvSpPr>
          <p:nvPr/>
        </p:nvSpPr>
        <p:spPr bwMode="auto">
          <a:xfrm>
            <a:off x="1331913" y="4092575"/>
            <a:ext cx="16557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Tropical</a:t>
            </a:r>
            <a:endParaRPr lang="ru-RU"/>
          </a:p>
        </p:txBody>
      </p:sp>
      <p:sp>
        <p:nvSpPr>
          <p:cNvPr id="8236" name="Text Box 55"/>
          <p:cNvSpPr txBox="1">
            <a:spLocks noChangeArrowheads="1"/>
          </p:cNvSpPr>
          <p:nvPr/>
        </p:nvSpPr>
        <p:spPr bwMode="auto">
          <a:xfrm>
            <a:off x="5435600" y="4092575"/>
            <a:ext cx="15843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Depression</a:t>
            </a:r>
            <a:endParaRPr lang="ru-RU"/>
          </a:p>
        </p:txBody>
      </p:sp>
      <p:sp>
        <p:nvSpPr>
          <p:cNvPr id="8237" name="Text Box 56"/>
          <p:cNvSpPr txBox="1">
            <a:spLocks noChangeArrowheads="1"/>
          </p:cNvSpPr>
          <p:nvPr/>
        </p:nvSpPr>
        <p:spPr bwMode="auto">
          <a:xfrm>
            <a:off x="1547813" y="3444875"/>
            <a:ext cx="17287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Storm</a:t>
            </a:r>
            <a:endParaRPr lang="ru-RU"/>
          </a:p>
        </p:txBody>
      </p:sp>
      <p:sp>
        <p:nvSpPr>
          <p:cNvPr id="8238" name="Text Box 57"/>
          <p:cNvSpPr txBox="1">
            <a:spLocks noChangeArrowheads="1"/>
          </p:cNvSpPr>
          <p:nvPr/>
        </p:nvSpPr>
        <p:spPr bwMode="auto">
          <a:xfrm>
            <a:off x="1476375" y="2398712"/>
            <a:ext cx="503238" cy="152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400">
                <a:latin typeface="Times New Roman" pitchFamily="18" charset="0"/>
              </a:rPr>
              <a:t>4</a:t>
            </a:r>
          </a:p>
          <a:p>
            <a:r>
              <a:rPr lang="en-US" sz="1400">
                <a:latin typeface="Times New Roman" pitchFamily="18" charset="0"/>
              </a:rPr>
              <a:t>3</a:t>
            </a:r>
          </a:p>
          <a:p>
            <a:endParaRPr lang="en-US" sz="900">
              <a:latin typeface="Times New Roman" pitchFamily="18" charset="0"/>
            </a:endParaRPr>
          </a:p>
          <a:p>
            <a:r>
              <a:rPr lang="en-US" sz="1400">
                <a:latin typeface="Times New Roman" pitchFamily="18" charset="0"/>
              </a:rPr>
              <a:t>2</a:t>
            </a:r>
          </a:p>
          <a:p>
            <a:endParaRPr lang="en-US" sz="800">
              <a:latin typeface="Times New Roman" pitchFamily="18" charset="0"/>
            </a:endParaRPr>
          </a:p>
          <a:p>
            <a:r>
              <a:rPr lang="en-US" sz="1400">
                <a:latin typeface="Times New Roman" pitchFamily="18" charset="0"/>
              </a:rPr>
              <a:t>1</a:t>
            </a:r>
          </a:p>
          <a:p>
            <a:pPr>
              <a:spcBef>
                <a:spcPct val="50000"/>
              </a:spcBef>
            </a:pPr>
            <a:endParaRPr lang="ru-RU" sz="1400">
              <a:latin typeface="Times New Roman" pitchFamily="18" charset="0"/>
            </a:endParaRPr>
          </a:p>
        </p:txBody>
      </p:sp>
      <p:sp>
        <p:nvSpPr>
          <p:cNvPr id="8239" name="Text Box 58"/>
          <p:cNvSpPr txBox="1">
            <a:spLocks noChangeArrowheads="1"/>
          </p:cNvSpPr>
          <p:nvPr/>
        </p:nvSpPr>
        <p:spPr bwMode="auto">
          <a:xfrm>
            <a:off x="1476375" y="2220912"/>
            <a:ext cx="431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5</a:t>
            </a:r>
            <a:endParaRPr lang="ru-RU" sz="1400">
              <a:latin typeface="Times New Roman" pitchFamily="18" charset="0"/>
            </a:endParaRPr>
          </a:p>
        </p:txBody>
      </p:sp>
      <p:sp>
        <p:nvSpPr>
          <p:cNvPr id="8240" name="Text Box 59"/>
          <p:cNvSpPr txBox="1">
            <a:spLocks noChangeArrowheads="1"/>
          </p:cNvSpPr>
          <p:nvPr/>
        </p:nvSpPr>
        <p:spPr bwMode="auto">
          <a:xfrm>
            <a:off x="1692275" y="1789112"/>
            <a:ext cx="30241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Typhoon category</a:t>
            </a:r>
            <a:endParaRPr lang="ru-RU"/>
          </a:p>
        </p:txBody>
      </p:sp>
      <p:sp>
        <p:nvSpPr>
          <p:cNvPr id="8241" name="Line 60"/>
          <p:cNvSpPr>
            <a:spLocks noChangeShapeType="1"/>
          </p:cNvSpPr>
          <p:nvPr/>
        </p:nvSpPr>
        <p:spPr bwMode="auto">
          <a:xfrm flipH="1">
            <a:off x="1619250" y="2005012"/>
            <a:ext cx="144463" cy="21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8242" name="Text Box 61"/>
          <p:cNvSpPr txBox="1">
            <a:spLocks noChangeArrowheads="1"/>
          </p:cNvSpPr>
          <p:nvPr/>
        </p:nvSpPr>
        <p:spPr bwMode="auto">
          <a:xfrm>
            <a:off x="3924300" y="1068387"/>
            <a:ext cx="4968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Main problem is formulation of the criterions that explain the laws of the typhoon origin.</a:t>
            </a:r>
            <a:endParaRPr lang="ru-RU" sz="2400" b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_hurricanes and age_crust_ru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5"/>
            <a:ext cx="91440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ext Box 5"/>
          <p:cNvSpPr txBox="1">
            <a:spLocks noChangeArrowheads="1"/>
          </p:cNvSpPr>
          <p:nvPr/>
        </p:nvSpPr>
        <p:spPr bwMode="auto">
          <a:xfrm>
            <a:off x="7092950" y="5734050"/>
            <a:ext cx="205105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Point of the hurricane origin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15364" name="Text Box 6"/>
          <p:cNvSpPr txBox="1">
            <a:spLocks noChangeArrowheads="1"/>
          </p:cNvSpPr>
          <p:nvPr/>
        </p:nvSpPr>
        <p:spPr bwMode="auto">
          <a:xfrm>
            <a:off x="468313" y="1549400"/>
            <a:ext cx="2159000" cy="36671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Times New Roman" pitchFamily="18" charset="0"/>
              </a:rPr>
              <a:t>North America</a:t>
            </a:r>
            <a:endParaRPr lang="ru-RU">
              <a:latin typeface="Times New Roman" pitchFamily="18" charset="0"/>
            </a:endParaRPr>
          </a:p>
        </p:txBody>
      </p:sp>
      <p:sp>
        <p:nvSpPr>
          <p:cNvPr id="15365" name="Text Box 7"/>
          <p:cNvSpPr txBox="1">
            <a:spLocks noChangeArrowheads="1"/>
          </p:cNvSpPr>
          <p:nvPr/>
        </p:nvSpPr>
        <p:spPr bwMode="auto">
          <a:xfrm>
            <a:off x="3276600" y="5445125"/>
            <a:ext cx="1871663" cy="366713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South America</a:t>
            </a:r>
            <a:endParaRPr lang="ru-RU" dirty="0"/>
          </a:p>
        </p:txBody>
      </p:sp>
      <p:sp>
        <p:nvSpPr>
          <p:cNvPr id="15366" name="Text Box 8"/>
          <p:cNvSpPr txBox="1">
            <a:spLocks noChangeArrowheads="1"/>
          </p:cNvSpPr>
          <p:nvPr/>
        </p:nvSpPr>
        <p:spPr bwMode="auto">
          <a:xfrm>
            <a:off x="914400" y="152400"/>
            <a:ext cx="4932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 b="1">
                <a:solidFill>
                  <a:srgbClr val="0000FF"/>
                </a:solidFill>
                <a:latin typeface="Times New Roman" pitchFamily="18" charset="0"/>
              </a:rPr>
              <a:t>Oceanic water temperature &lt; 27</a:t>
            </a:r>
            <a:r>
              <a:rPr lang="en-US" sz="2400" b="1">
                <a:solidFill>
                  <a:srgbClr val="0000FF"/>
                </a:solidFill>
                <a:latin typeface="Times New Roman" pitchFamily="18" charset="0"/>
                <a:sym typeface="Symbol" pitchFamily="18" charset="2"/>
              </a:rPr>
              <a:t>C</a:t>
            </a:r>
          </a:p>
        </p:txBody>
      </p:sp>
      <p:sp>
        <p:nvSpPr>
          <p:cNvPr id="15367" name="Line 9"/>
          <p:cNvSpPr>
            <a:spLocks noChangeShapeType="1"/>
          </p:cNvSpPr>
          <p:nvPr/>
        </p:nvSpPr>
        <p:spPr bwMode="auto">
          <a:xfrm flipH="1">
            <a:off x="6372225" y="476250"/>
            <a:ext cx="1152525" cy="1584325"/>
          </a:xfrm>
          <a:prstGeom prst="line">
            <a:avLst/>
          </a:prstGeom>
          <a:noFill/>
          <a:ln w="38100">
            <a:solidFill>
              <a:srgbClr val="0033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 flipH="1">
            <a:off x="7308850" y="476250"/>
            <a:ext cx="215900" cy="1223963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15369" name="Line 11"/>
          <p:cNvSpPr>
            <a:spLocks noChangeShapeType="1"/>
          </p:cNvSpPr>
          <p:nvPr/>
        </p:nvSpPr>
        <p:spPr bwMode="auto">
          <a:xfrm>
            <a:off x="7524750" y="476250"/>
            <a:ext cx="792163" cy="1368425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vi-VN"/>
          </a:p>
        </p:txBody>
      </p:sp>
      <p:sp>
        <p:nvSpPr>
          <p:cNvPr id="15370" name="Text Box 12"/>
          <p:cNvSpPr txBox="1">
            <a:spLocks noChangeArrowheads="1"/>
          </p:cNvSpPr>
          <p:nvPr/>
        </p:nvSpPr>
        <p:spPr bwMode="auto">
          <a:xfrm>
            <a:off x="0" y="6072206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2005: 5 tropical depressions from 31 were formed under the ocean water temperature less 27</a:t>
            </a:r>
            <a:r>
              <a:rPr lang="en-US" b="1" dirty="0">
                <a:latin typeface="Times New Roman" pitchFamily="18" charset="0"/>
                <a:sym typeface="Symbol" pitchFamily="18" charset="2"/>
              </a:rPr>
              <a:t>C and 10 from them were formed in the regions of active </a:t>
            </a:r>
            <a:r>
              <a:rPr lang="en-US" b="1" dirty="0" err="1">
                <a:latin typeface="Times New Roman" pitchFamily="18" charset="0"/>
                <a:sym typeface="Symbol" pitchFamily="18" charset="2"/>
              </a:rPr>
              <a:t>tectonism</a:t>
            </a:r>
            <a:r>
              <a:rPr lang="en-US" b="1" dirty="0">
                <a:latin typeface="Times New Roman" pitchFamily="18" charset="0"/>
                <a:sym typeface="Symbol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194209" y="2832100"/>
            <a:ext cx="41216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Grid enabled </a:t>
            </a:r>
            <a:r>
              <a:rPr lang="en-US" sz="2400" dirty="0" err="1" smtClean="0"/>
              <a:t>Geoinformatics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841797" y="241617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74634" y="1927225"/>
            <a:ext cx="19143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Background </a:t>
            </a:r>
            <a:endParaRPr lang="en-US" sz="2400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460797" y="1752600"/>
            <a:ext cx="685800" cy="679450"/>
            <a:chOff x="1296" y="1200"/>
            <a:chExt cx="432" cy="428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18" name="Oval 8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Oval 10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12" name="Oval 13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1" name="Group 14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14" name="Oval 15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Oval 16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Oval 17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Oval 18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1</a:t>
              </a:r>
            </a:p>
          </p:txBody>
        </p:sp>
      </p:grp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841797" y="3298825"/>
            <a:ext cx="57150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841797" y="4267200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1841797" y="520382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214546" y="3643676"/>
            <a:ext cx="609923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VAST IOIT/ IAMI visit AIST/ ITRI for training</a:t>
            </a:r>
            <a:endParaRPr lang="en-US" sz="2400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1471910" y="2667000"/>
            <a:ext cx="685800" cy="685800"/>
            <a:chOff x="1303" y="1810"/>
            <a:chExt cx="432" cy="432"/>
          </a:xfrm>
        </p:grpSpPr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1303" y="1810"/>
              <a:ext cx="432" cy="432"/>
              <a:chOff x="816" y="2400"/>
              <a:chExt cx="480" cy="476"/>
            </a:xfrm>
          </p:grpSpPr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39" name="Oval 2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3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3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33" name="Oval 3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2" name="Group 3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35" name="Oval 3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0" name="Text Box 40"/>
            <p:cNvSpPr txBox="1">
              <a:spLocks noChangeArrowheads="1"/>
            </p:cNvSpPr>
            <p:nvPr/>
          </p:nvSpPr>
          <p:spPr bwMode="gray">
            <a:xfrm>
              <a:off x="1406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2</a:t>
              </a:r>
            </a:p>
          </p:txBody>
        </p:sp>
      </p:grp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1460797" y="3603625"/>
            <a:ext cx="685800" cy="679450"/>
            <a:chOff x="1296" y="1200"/>
            <a:chExt cx="432" cy="428"/>
          </a:xfrm>
        </p:grpSpPr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44" name="Group 43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54" name="Oval 44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45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Oval 46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47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7" name="Group 50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50" name="Oval 51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Oval 52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Oval 53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Oval 54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5" name="Text Box 55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3</a:t>
              </a:r>
            </a:p>
          </p:txBody>
        </p:sp>
      </p:grpSp>
      <p:grpSp>
        <p:nvGrpSpPr>
          <p:cNvPr id="49" name="Group 56"/>
          <p:cNvGrpSpPr>
            <a:grpSpLocks/>
          </p:cNvGrpSpPr>
          <p:nvPr/>
        </p:nvGrpSpPr>
        <p:grpSpPr bwMode="auto">
          <a:xfrm>
            <a:off x="1470322" y="4572000"/>
            <a:ext cx="685800" cy="685800"/>
            <a:chOff x="1323" y="3010"/>
            <a:chExt cx="432" cy="432"/>
          </a:xfrm>
        </p:grpSpPr>
        <p:grpSp>
          <p:nvGrpSpPr>
            <p:cNvPr id="58" name="Group 57"/>
            <p:cNvGrpSpPr>
              <a:grpSpLocks/>
            </p:cNvGrpSpPr>
            <p:nvPr/>
          </p:nvGrpSpPr>
          <p:grpSpPr bwMode="auto">
            <a:xfrm>
              <a:off x="1323" y="3010"/>
              <a:ext cx="432" cy="432"/>
              <a:chOff x="816" y="2400"/>
              <a:chExt cx="480" cy="476"/>
            </a:xfrm>
          </p:grpSpPr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69" name="Oval 5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Oval 6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Oval 6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Oval 6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6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63" name="Oval 6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2" name="Group 6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65" name="Oval 6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Oval 6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Oval 6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Oval 6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0" name="Text Box 70"/>
            <p:cNvSpPr txBox="1">
              <a:spLocks noChangeArrowheads="1"/>
            </p:cNvSpPr>
            <p:nvPr/>
          </p:nvSpPr>
          <p:spPr bwMode="gray">
            <a:xfrm>
              <a:off x="1412" y="3072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4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14546" y="4716285"/>
            <a:ext cx="421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Discussion </a:t>
            </a:r>
            <a:r>
              <a:rPr lang="en-US" sz="2400" dirty="0"/>
              <a:t>a</a:t>
            </a:r>
            <a:r>
              <a:rPr lang="en-US" sz="2400" dirty="0" smtClean="0"/>
              <a:t>nd Conclusion</a:t>
            </a:r>
            <a:endParaRPr lang="en-SG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5"/>
          <p:cNvSpPr>
            <a:spLocks noChangeArrowheads="1"/>
          </p:cNvSpPr>
          <p:nvPr/>
        </p:nvSpPr>
        <p:spPr bwMode="auto">
          <a:xfrm>
            <a:off x="0" y="21002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vi-VN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80995" y="1152525"/>
          <a:ext cx="3476625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9" name="Диаграмма" r:id="rId4" imgW="3476625" imgH="2657475" progId="Excel.Sheet.8">
                  <p:embed/>
                </p:oleObj>
              </mc:Choice>
              <mc:Fallback>
                <p:oleObj name="Диаграмма" r:id="rId4" imgW="3476625" imgH="2657475" progId="Excel.Sheet.8">
                  <p:embed/>
                  <p:pic>
                    <p:nvPicPr>
                      <p:cNvPr id="0" name="Picture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5" y="1152525"/>
                        <a:ext cx="3476625" cy="2657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6"/>
          <p:cNvSpPr txBox="1">
            <a:spLocks noChangeArrowheads="1"/>
          </p:cNvSpPr>
          <p:nvPr/>
        </p:nvSpPr>
        <p:spPr bwMode="auto">
          <a:xfrm>
            <a:off x="771525" y="2997200"/>
            <a:ext cx="1855788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Temperature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56" name="Text Box 7"/>
          <p:cNvSpPr txBox="1">
            <a:spLocks noChangeArrowheads="1"/>
          </p:cNvSpPr>
          <p:nvPr/>
        </p:nvSpPr>
        <p:spPr bwMode="auto">
          <a:xfrm>
            <a:off x="0" y="936625"/>
            <a:ext cx="34194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North-West of the Pacific Ocean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0" y="2047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vi-VN"/>
          </a:p>
        </p:txBody>
      </p:sp>
      <p:graphicFrame>
        <p:nvGraphicFramePr>
          <p:cNvPr id="2051" name="Object 8"/>
          <p:cNvGraphicFramePr>
            <a:graphicFrameLocks noChangeAspect="1"/>
          </p:cNvGraphicFramePr>
          <p:nvPr/>
        </p:nvGraphicFramePr>
        <p:xfrm>
          <a:off x="395283" y="4122738"/>
          <a:ext cx="3533775" cy="276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0" name="Диаграмма" r:id="rId6" imgW="3533775" imgH="2762250" progId="Excel.Sheet.8">
                  <p:embed/>
                </p:oleObj>
              </mc:Choice>
              <mc:Fallback>
                <p:oleObj name="Диаграмма" r:id="rId6" imgW="3533775" imgH="2762250" progId="Excel.Sheet.8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3" y="4122738"/>
                        <a:ext cx="3533775" cy="276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10"/>
          <p:cNvSpPr txBox="1">
            <a:spLocks noChangeArrowheads="1"/>
          </p:cNvSpPr>
          <p:nvPr/>
        </p:nvSpPr>
        <p:spPr bwMode="auto">
          <a:xfrm>
            <a:off x="971550" y="6453188"/>
            <a:ext cx="1944688" cy="274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Temperature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59" name="Text Box 11"/>
          <p:cNvSpPr txBox="1">
            <a:spLocks noChangeArrowheads="1"/>
          </p:cNvSpPr>
          <p:nvPr/>
        </p:nvSpPr>
        <p:spPr bwMode="auto">
          <a:xfrm>
            <a:off x="107950" y="3916363"/>
            <a:ext cx="32400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North-East of the Pacific Ocean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60" name="Rectangle 13"/>
          <p:cNvSpPr>
            <a:spLocks noChangeArrowheads="1"/>
          </p:cNvSpPr>
          <p:nvPr/>
        </p:nvSpPr>
        <p:spPr bwMode="auto">
          <a:xfrm>
            <a:off x="0" y="21669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vi-VN"/>
          </a:p>
        </p:txBody>
      </p:sp>
      <p:graphicFrame>
        <p:nvGraphicFramePr>
          <p:cNvPr id="2052" name="Object 12"/>
          <p:cNvGraphicFramePr>
            <a:graphicFrameLocks noChangeAspect="1"/>
          </p:cNvGraphicFramePr>
          <p:nvPr/>
        </p:nvGraphicFramePr>
        <p:xfrm>
          <a:off x="5357818" y="1152525"/>
          <a:ext cx="3467100" cy="252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1" name="Диаграмма" r:id="rId8" imgW="3467100" imgH="2524125" progId="Excel.Sheet.8">
                  <p:embed/>
                </p:oleObj>
              </mc:Choice>
              <mc:Fallback>
                <p:oleObj name="Диаграмма" r:id="rId8" imgW="3467100" imgH="2524125" progId="Excel.Sheet.8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7818" y="1152525"/>
                        <a:ext cx="3467100" cy="2524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1" name="Text Box 14"/>
          <p:cNvSpPr txBox="1">
            <a:spLocks noChangeArrowheads="1"/>
          </p:cNvSpPr>
          <p:nvPr/>
        </p:nvSpPr>
        <p:spPr bwMode="auto">
          <a:xfrm>
            <a:off x="6732588" y="2924175"/>
            <a:ext cx="1943100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Temperature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62" name="Text Box 15"/>
          <p:cNvSpPr txBox="1">
            <a:spLocks noChangeArrowheads="1"/>
          </p:cNvSpPr>
          <p:nvPr/>
        </p:nvSpPr>
        <p:spPr bwMode="auto">
          <a:xfrm>
            <a:off x="5651500" y="863600"/>
            <a:ext cx="33845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Atlantic Ocean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63" name="Rectangle 17"/>
          <p:cNvSpPr>
            <a:spLocks noChangeArrowheads="1"/>
          </p:cNvSpPr>
          <p:nvPr/>
        </p:nvSpPr>
        <p:spPr bwMode="auto">
          <a:xfrm>
            <a:off x="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vi-VN"/>
          </a:p>
        </p:txBody>
      </p:sp>
      <p:graphicFrame>
        <p:nvGraphicFramePr>
          <p:cNvPr id="2053" name="Object 16"/>
          <p:cNvGraphicFramePr>
            <a:graphicFrameLocks noChangeAspect="1"/>
          </p:cNvGraphicFramePr>
          <p:nvPr/>
        </p:nvGraphicFramePr>
        <p:xfrm>
          <a:off x="5286380" y="4179888"/>
          <a:ext cx="3476625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" name="Диаграмма" r:id="rId10" imgW="3476625" imgH="2705100" progId="Excel.Sheet.8">
                  <p:embed/>
                </p:oleObj>
              </mc:Choice>
              <mc:Fallback>
                <p:oleObj name="Диаграмма" r:id="rId10" imgW="3476625" imgH="2705100" progId="Excel.Sheet.8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0" y="4179888"/>
                        <a:ext cx="3476625" cy="270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4" name="Text Box 18"/>
          <p:cNvSpPr txBox="1">
            <a:spLocks noChangeArrowheads="1"/>
          </p:cNvSpPr>
          <p:nvPr/>
        </p:nvSpPr>
        <p:spPr bwMode="auto">
          <a:xfrm>
            <a:off x="6588125" y="6467475"/>
            <a:ext cx="2087563" cy="274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Temperature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65" name="Text Box 19"/>
          <p:cNvSpPr txBox="1">
            <a:spLocks noChangeArrowheads="1"/>
          </p:cNvSpPr>
          <p:nvPr/>
        </p:nvSpPr>
        <p:spPr bwMode="auto">
          <a:xfrm>
            <a:off x="5651500" y="3843338"/>
            <a:ext cx="32416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Northern Indian Ocean</a:t>
            </a:r>
            <a:endParaRPr lang="ru-RU" sz="1200">
              <a:latin typeface="Times New Roman" pitchFamily="18" charset="0"/>
            </a:endParaRPr>
          </a:p>
        </p:txBody>
      </p:sp>
      <p:sp>
        <p:nvSpPr>
          <p:cNvPr id="2066" name="Text Box 20"/>
          <p:cNvSpPr txBox="1">
            <a:spLocks noChangeArrowheads="1"/>
          </p:cNvSpPr>
          <p:nvPr/>
        </p:nvSpPr>
        <p:spPr bwMode="auto">
          <a:xfrm>
            <a:off x="0" y="533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Temperature as Indicator of Tropical Cyclone Origin</a:t>
            </a:r>
            <a:endParaRPr lang="ru-RU" sz="2400" b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_hurricanes_disrtib_nam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68400"/>
            <a:ext cx="9144000" cy="538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 Box 5"/>
          <p:cNvSpPr txBox="1">
            <a:spLocks noChangeArrowheads="1"/>
          </p:cNvSpPr>
          <p:nvPr/>
        </p:nvSpPr>
        <p:spPr bwMode="auto">
          <a:xfrm>
            <a:off x="468313" y="2105025"/>
            <a:ext cx="2016125" cy="36671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North America</a:t>
            </a:r>
            <a:endParaRPr lang="ru-RU"/>
          </a:p>
        </p:txBody>
      </p:sp>
      <p:sp>
        <p:nvSpPr>
          <p:cNvPr id="16388" name="Text Box 6"/>
          <p:cNvSpPr txBox="1">
            <a:spLocks noChangeArrowheads="1"/>
          </p:cNvSpPr>
          <p:nvPr/>
        </p:nvSpPr>
        <p:spPr bwMode="auto">
          <a:xfrm>
            <a:off x="3203575" y="5992812"/>
            <a:ext cx="1944688" cy="36671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South America</a:t>
            </a:r>
            <a:endParaRPr lang="ru-RU"/>
          </a:p>
        </p:txBody>
      </p: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6516688" y="5561012"/>
            <a:ext cx="2627312" cy="9144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Times New Roman" pitchFamily="18" charset="0"/>
              </a:rPr>
              <a:t>Place where hurricane was began in 2005.</a:t>
            </a:r>
          </a:p>
          <a:p>
            <a:endParaRPr lang="ru-RU" sz="1400">
              <a:latin typeface="Times New Roman" pitchFamily="18" charset="0"/>
            </a:endParaRPr>
          </a:p>
        </p:txBody>
      </p:sp>
      <p:sp>
        <p:nvSpPr>
          <p:cNvPr id="16390" name="Rectangle 8"/>
          <p:cNvSpPr>
            <a:spLocks noChangeArrowheads="1"/>
          </p:cNvSpPr>
          <p:nvPr/>
        </p:nvSpPr>
        <p:spPr bwMode="auto">
          <a:xfrm>
            <a:off x="6084888" y="5921375"/>
            <a:ext cx="431800" cy="360362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vi-VN"/>
          </a:p>
        </p:txBody>
      </p:sp>
      <p:sp>
        <p:nvSpPr>
          <p:cNvPr id="16391" name="Text Box 9"/>
          <p:cNvSpPr txBox="1">
            <a:spLocks noChangeArrowheads="1"/>
          </p:cNvSpPr>
          <p:nvPr/>
        </p:nvSpPr>
        <p:spPr bwMode="auto">
          <a:xfrm>
            <a:off x="5219700" y="1889125"/>
            <a:ext cx="1225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T</a:t>
            </a:r>
            <a:r>
              <a:rPr lang="en-US"/>
              <a:t> &lt; 27</a:t>
            </a:r>
            <a:r>
              <a:rPr lang="en-US">
                <a:sym typeface="Symbol" pitchFamily="18" charset="2"/>
              </a:rPr>
              <a:t>C</a:t>
            </a:r>
            <a:endParaRPr lang="en-US" i="1">
              <a:sym typeface="Symbol" pitchFamily="18" charset="2"/>
            </a:endParaRPr>
          </a:p>
        </p:txBody>
      </p:sp>
      <p:sp>
        <p:nvSpPr>
          <p:cNvPr id="16392" name="Text Box 10"/>
          <p:cNvSpPr txBox="1">
            <a:spLocks noChangeArrowheads="1"/>
          </p:cNvSpPr>
          <p:nvPr/>
        </p:nvSpPr>
        <p:spPr bwMode="auto">
          <a:xfrm>
            <a:off x="3635375" y="3544887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/>
              <a:t>T</a:t>
            </a:r>
            <a:r>
              <a:rPr lang="en-US">
                <a:sym typeface="Symbol" pitchFamily="18" charset="2"/>
              </a:rPr>
              <a:t>27C</a:t>
            </a:r>
            <a:endParaRPr lang="en-US" i="1">
              <a:sym typeface="Symbol" pitchFamily="18" charset="2"/>
            </a:endParaRPr>
          </a:p>
        </p:txBody>
      </p:sp>
      <p:sp>
        <p:nvSpPr>
          <p:cNvPr id="16393" name="Text Box 11"/>
          <p:cNvSpPr txBox="1">
            <a:spLocks noChangeArrowheads="1"/>
          </p:cNvSpPr>
          <p:nvPr/>
        </p:nvSpPr>
        <p:spPr bwMode="auto">
          <a:xfrm>
            <a:off x="0" y="547687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latin typeface="Times New Roman" pitchFamily="18" charset="0"/>
              </a:rPr>
              <a:t>Atlantic hurricane season and ocean water temperature</a:t>
            </a:r>
            <a:endParaRPr lang="ru-RU" sz="2400" b="1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" y="44450"/>
            <a:ext cx="4819650" cy="681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Box 5"/>
          <p:cNvSpPr txBox="1">
            <a:spLocks noChangeArrowheads="1"/>
          </p:cNvSpPr>
          <p:nvPr/>
        </p:nvSpPr>
        <p:spPr bwMode="auto">
          <a:xfrm>
            <a:off x="4932363" y="115888"/>
            <a:ext cx="4032250" cy="17399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6-hourly snapshots of the wind speed in 6-km resolution of prognostic system WRF (Weather Research and Forecasting)</a:t>
            </a:r>
            <a:r>
              <a:rPr lang="ru-RU"/>
              <a:t> </a:t>
            </a:r>
            <a:r>
              <a:rPr lang="en-US"/>
              <a:t> simulation of hurricane Dean starting from 00:00 30.08.2007 to 00:00 02.09.2007.</a:t>
            </a:r>
            <a:endParaRPr lang="ru-RU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4"/>
          <a:srcRect r="50165"/>
          <a:stretch>
            <a:fillRect/>
          </a:stretch>
        </p:blipFill>
        <p:spPr bwMode="auto">
          <a:xfrm>
            <a:off x="4787900" y="2522538"/>
            <a:ext cx="4356100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 Box 7"/>
          <p:cNvSpPr txBox="1">
            <a:spLocks noChangeArrowheads="1"/>
          </p:cNvSpPr>
          <p:nvPr/>
        </p:nvSpPr>
        <p:spPr bwMode="auto">
          <a:xfrm>
            <a:off x="5003800" y="5334000"/>
            <a:ext cx="3960813" cy="1190625"/>
          </a:xfrm>
          <a:prstGeom prst="rect">
            <a:avLst/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Trajectory of the hurricane Dean during the Hurricane season of 2007. red dots correspond to the category 5 stage.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WRF4G</a:t>
            </a:r>
            <a:endParaRPr lang="en-US" dirty="0"/>
          </a:p>
        </p:txBody>
      </p:sp>
      <p:pic>
        <p:nvPicPr>
          <p:cNvPr id="5" name="Content Placeholder 4" descr="globusma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396" y="1295400"/>
            <a:ext cx="7153008" cy="4724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WRF4G</a:t>
            </a:r>
            <a:endParaRPr lang="en-US" dirty="0"/>
          </a:p>
        </p:txBody>
      </p:sp>
      <p:pic>
        <p:nvPicPr>
          <p:cNvPr id="5" name="Content Placeholder 4" descr="scrip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071546"/>
            <a:ext cx="4214842" cy="45005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6" name="Picture 5" descr="scrip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000108"/>
            <a:ext cx="4500562" cy="4643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WRF4G</a:t>
            </a:r>
            <a:endParaRPr lang="en-US" dirty="0"/>
          </a:p>
        </p:txBody>
      </p:sp>
      <p:pic>
        <p:nvPicPr>
          <p:cNvPr id="5" name="Content Placeholder 4" descr="scrip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1357298"/>
            <a:ext cx="4124901" cy="41249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6" name="Picture 5" descr="scri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285860"/>
            <a:ext cx="4134427" cy="4239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3"/>
            <a:r>
              <a:rPr lang="en-US" dirty="0" smtClean="0"/>
              <a:t>WRF4G  FUTURE PLAN AT IAMI/ VAST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0" dirty="0" smtClean="0"/>
              <a:t>WRF4G is a part of the WRF Modeling System to GRID environments</a:t>
            </a:r>
          </a:p>
          <a:p>
            <a:pPr algn="just"/>
            <a:r>
              <a:rPr lang="en-US" b="0" dirty="0" smtClean="0"/>
              <a:t>It consists of slight modification to the WRF source + a set of wrapper scripts to interact with the GRID</a:t>
            </a:r>
          </a:p>
          <a:p>
            <a:pPr algn="just"/>
            <a:r>
              <a:rPr lang="en-US" b="0" dirty="0" smtClean="0"/>
              <a:t> A set of user scripts permits a flexible design of experiments consisting of realizations which can span different physics/parameters and/or a sequence of independent hindcasts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WRF4G</a:t>
            </a:r>
            <a:endParaRPr lang="en-US" dirty="0"/>
          </a:p>
        </p:txBody>
      </p:sp>
      <p:pic>
        <p:nvPicPr>
          <p:cNvPr id="5" name="Content Placeholder 4" descr="heh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838" y="1295400"/>
            <a:ext cx="7536123" cy="4724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WRF4G</a:t>
            </a:r>
            <a:endParaRPr lang="en-US" dirty="0"/>
          </a:p>
        </p:txBody>
      </p:sp>
      <p:pic>
        <p:nvPicPr>
          <p:cNvPr id="5" name="Content Placeholder 4" descr="hah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499" y="1923808"/>
            <a:ext cx="7706801" cy="346758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WRF4G</a:t>
            </a:r>
            <a:endParaRPr lang="en-US" dirty="0"/>
          </a:p>
        </p:txBody>
      </p:sp>
      <p:pic>
        <p:nvPicPr>
          <p:cNvPr id="5" name="Content Placeholder 4" descr="hih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99" y="1595149"/>
            <a:ext cx="7887801" cy="41249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+ VAST-AIST  workshop in HCM city 2009</a:t>
            </a:r>
          </a:p>
          <a:p>
            <a:pPr marL="0" indent="0">
              <a:buNone/>
            </a:pPr>
            <a:r>
              <a:rPr lang="en-US" dirty="0" smtClean="0"/>
              <a:t> +  PRAGMA 17 + GEO Grid WS, Oct 2009 in Hanoi.</a:t>
            </a:r>
          </a:p>
          <a:p>
            <a:pPr marL="0" indent="0">
              <a:buNone/>
            </a:pPr>
            <a:r>
              <a:rPr lang="en-US" dirty="0" smtClean="0"/>
              <a:t> + AIST endorsed VAST-IOIT’s Grid proposal by Prof. Vu </a:t>
            </a:r>
            <a:r>
              <a:rPr lang="en-US" dirty="0" err="1" smtClean="0"/>
              <a:t>Duc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643314"/>
            <a:ext cx="371651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3786190"/>
            <a:ext cx="2928958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77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194209" y="2832100"/>
            <a:ext cx="41216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Grid enabled </a:t>
            </a:r>
            <a:r>
              <a:rPr lang="en-US" sz="2400" dirty="0" err="1" smtClean="0"/>
              <a:t>GeoInformatics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841797" y="241617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74634" y="1927225"/>
            <a:ext cx="19143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Background </a:t>
            </a:r>
            <a:endParaRPr lang="en-US" sz="2400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460797" y="1752600"/>
            <a:ext cx="685800" cy="679450"/>
            <a:chOff x="1296" y="1200"/>
            <a:chExt cx="432" cy="428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18" name="Oval 8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Oval 10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12" name="Oval 13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1" name="Group 14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14" name="Oval 15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Oval 16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Oval 17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Oval 18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1</a:t>
              </a:r>
            </a:p>
          </p:txBody>
        </p:sp>
      </p:grp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841797" y="3298825"/>
            <a:ext cx="57150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841797" y="4267200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1841797" y="520382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214546" y="3643676"/>
            <a:ext cx="64149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smtClean="0"/>
              <a:t>VAST IOIT/ IAMI visit AIST/ ITRI for training</a:t>
            </a:r>
            <a:endParaRPr lang="en-US" sz="2400" b="1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1471910" y="2667000"/>
            <a:ext cx="685800" cy="685800"/>
            <a:chOff x="1303" y="1810"/>
            <a:chExt cx="432" cy="432"/>
          </a:xfrm>
        </p:grpSpPr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1303" y="1810"/>
              <a:ext cx="432" cy="432"/>
              <a:chOff x="816" y="2400"/>
              <a:chExt cx="480" cy="476"/>
            </a:xfrm>
          </p:grpSpPr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39" name="Oval 2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3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3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33" name="Oval 3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2" name="Group 3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35" name="Oval 3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0" name="Text Box 40"/>
            <p:cNvSpPr txBox="1">
              <a:spLocks noChangeArrowheads="1"/>
            </p:cNvSpPr>
            <p:nvPr/>
          </p:nvSpPr>
          <p:spPr bwMode="gray">
            <a:xfrm>
              <a:off x="1406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2</a:t>
              </a:r>
            </a:p>
          </p:txBody>
        </p:sp>
      </p:grp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1460797" y="3603625"/>
            <a:ext cx="685800" cy="679450"/>
            <a:chOff x="1296" y="1200"/>
            <a:chExt cx="432" cy="428"/>
          </a:xfrm>
        </p:grpSpPr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44" name="Group 43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54" name="Oval 44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45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Oval 46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47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7" name="Group 50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50" name="Oval 51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Oval 52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Oval 53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Oval 54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5" name="Text Box 55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3</a:t>
              </a:r>
            </a:p>
          </p:txBody>
        </p:sp>
      </p:grpSp>
      <p:grpSp>
        <p:nvGrpSpPr>
          <p:cNvPr id="49" name="Group 56"/>
          <p:cNvGrpSpPr>
            <a:grpSpLocks/>
          </p:cNvGrpSpPr>
          <p:nvPr/>
        </p:nvGrpSpPr>
        <p:grpSpPr bwMode="auto">
          <a:xfrm>
            <a:off x="1470322" y="4572000"/>
            <a:ext cx="685800" cy="685800"/>
            <a:chOff x="1323" y="3010"/>
            <a:chExt cx="432" cy="432"/>
          </a:xfrm>
        </p:grpSpPr>
        <p:grpSp>
          <p:nvGrpSpPr>
            <p:cNvPr id="58" name="Group 57"/>
            <p:cNvGrpSpPr>
              <a:grpSpLocks/>
            </p:cNvGrpSpPr>
            <p:nvPr/>
          </p:nvGrpSpPr>
          <p:grpSpPr bwMode="auto">
            <a:xfrm>
              <a:off x="1323" y="3010"/>
              <a:ext cx="432" cy="432"/>
              <a:chOff x="816" y="2400"/>
              <a:chExt cx="480" cy="476"/>
            </a:xfrm>
          </p:grpSpPr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69" name="Oval 5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Oval 6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Oval 6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Oval 6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6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63" name="Oval 6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2" name="Group 6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65" name="Oval 6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Oval 6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Oval 6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Oval 6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0" name="Text Box 70"/>
            <p:cNvSpPr txBox="1">
              <a:spLocks noChangeArrowheads="1"/>
            </p:cNvSpPr>
            <p:nvPr/>
          </p:nvSpPr>
          <p:spPr bwMode="gray">
            <a:xfrm>
              <a:off x="1412" y="3072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4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14546" y="4716285"/>
            <a:ext cx="421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Discussion </a:t>
            </a:r>
            <a:r>
              <a:rPr lang="en-US" sz="2400" dirty="0"/>
              <a:t>a</a:t>
            </a:r>
            <a:r>
              <a:rPr lang="en-US" sz="2400" dirty="0" smtClean="0"/>
              <a:t>nd Conclusion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76310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VAST IOIT/ IAMI (IT engineers) visit AIST/ ITRI</a:t>
            </a:r>
            <a:endParaRPr lang="en-SG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05800" cy="4953000"/>
          </a:xfrm>
        </p:spPr>
        <p:txBody>
          <a:bodyPr/>
          <a:lstStyle/>
          <a:p>
            <a:r>
              <a:rPr lang="en-US" dirty="0" smtClean="0"/>
              <a:t>OCT 11- 13 training, OCT 14 Lab. Tour</a:t>
            </a:r>
          </a:p>
          <a:p>
            <a:r>
              <a:rPr lang="en-US" dirty="0" smtClean="0"/>
              <a:t>AIST will send “ Packages to Learn” ‘</a:t>
            </a:r>
          </a:p>
          <a:p>
            <a:pPr marL="0" indent="0">
              <a:buNone/>
            </a:pPr>
            <a:r>
              <a:rPr lang="en-US" dirty="0" smtClean="0"/>
              <a:t>Area of study: Grid, Globus, OGC standards, </a:t>
            </a:r>
            <a:r>
              <a:rPr lang="en-US" dirty="0" smtClean="0"/>
              <a:t>Cloud/Virtualization</a:t>
            </a:r>
            <a:r>
              <a:rPr lang="en-US" dirty="0" smtClean="0"/>
              <a:t>, OS/ System software, </a:t>
            </a:r>
            <a:r>
              <a:rPr lang="en-US" dirty="0" err="1" smtClean="0"/>
              <a:t>Ninf</a:t>
            </a:r>
            <a:r>
              <a:rPr lang="en-US" dirty="0" smtClean="0"/>
              <a:t>-G (programming)</a:t>
            </a:r>
          </a:p>
          <a:p>
            <a:pPr marL="0" indent="0">
              <a:buNone/>
            </a:pPr>
            <a:r>
              <a:rPr lang="en-US" dirty="0" smtClean="0"/>
              <a:t>Application: What kind of application ?</a:t>
            </a:r>
          </a:p>
          <a:p>
            <a:pPr marL="0" indent="0">
              <a:buNone/>
            </a:pPr>
            <a:r>
              <a:rPr lang="en-US" dirty="0" smtClean="0"/>
              <a:t>Should be identified toward the Climate Change Program: Disaster </a:t>
            </a:r>
            <a:r>
              <a:rPr lang="en-US" dirty="0" smtClean="0"/>
              <a:t>mitigation</a:t>
            </a:r>
            <a:r>
              <a:rPr lang="en-US" dirty="0" smtClean="0"/>
              <a:t>, Weather Research and Forecasting for Grid (WRF4G),Natural resource discovery, Global warming.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551" y="1196752"/>
            <a:ext cx="6589713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7704" y="1844824"/>
            <a:ext cx="6589713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403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VAST – AIST Bilateral workshop 2011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14422"/>
            <a:ext cx="8305800" cy="4438664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GeoGrid</a:t>
            </a:r>
            <a:r>
              <a:rPr lang="en-US" dirty="0" smtClean="0"/>
              <a:t> School in VAST for IT researcher </a:t>
            </a:r>
            <a:endParaRPr lang="en-SG" dirty="0" smtClean="0"/>
          </a:p>
          <a:p>
            <a:pPr marL="0" indent="0">
              <a:buNone/>
            </a:pPr>
            <a:r>
              <a:rPr lang="en-US" dirty="0" smtClean="0"/>
              <a:t>Lectures: Dr. Sato </a:t>
            </a:r>
            <a:r>
              <a:rPr lang="en-US" dirty="0" err="1" smtClean="0"/>
              <a:t>Sekiguchi</a:t>
            </a:r>
            <a:r>
              <a:rPr lang="en-US" dirty="0" smtClean="0"/>
              <a:t>, Dr. Yoshio Tanaka, and others</a:t>
            </a:r>
          </a:p>
          <a:p>
            <a:r>
              <a:rPr lang="en-US" b="1" dirty="0" smtClean="0"/>
              <a:t>School In Hanoi: </a:t>
            </a:r>
          </a:p>
          <a:p>
            <a:pPr marL="0" indent="0">
              <a:buNone/>
            </a:pPr>
            <a:r>
              <a:rPr lang="en-US" dirty="0" smtClean="0"/>
              <a:t> Nov 28 (Monday) :  Grid, Globus, OGC standards, Cloud/ </a:t>
            </a:r>
            <a:r>
              <a:rPr lang="en-US" dirty="0" smtClean="0"/>
              <a:t>Virtualization</a:t>
            </a:r>
            <a:r>
              <a:rPr lang="en-US" dirty="0" smtClean="0"/>
              <a:t>, OS/ System </a:t>
            </a:r>
            <a:r>
              <a:rPr lang="en-US" dirty="0" smtClean="0"/>
              <a:t>software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Nov 29 (Tuesday): </a:t>
            </a:r>
            <a:r>
              <a:rPr lang="en-US" dirty="0" err="1" smtClean="0"/>
              <a:t>Ninf</a:t>
            </a:r>
            <a:r>
              <a:rPr lang="en-US" dirty="0" smtClean="0"/>
              <a:t>- G, Middle ware deployment and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VAST – AIST Bilateral workshop 2011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School In </a:t>
            </a:r>
            <a:r>
              <a:rPr lang="en-US" b="1" dirty="0" err="1" smtClean="0"/>
              <a:t>HoChiMinh</a:t>
            </a:r>
            <a:r>
              <a:rPr lang="en-US" b="1" dirty="0" smtClean="0"/>
              <a:t> city: 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Nov 30 (</a:t>
            </a:r>
            <a:r>
              <a:rPr lang="en-US" dirty="0" smtClean="0"/>
              <a:t>Wednesday</a:t>
            </a:r>
            <a:r>
              <a:rPr lang="en-US" dirty="0" smtClean="0"/>
              <a:t>) </a:t>
            </a:r>
            <a:r>
              <a:rPr lang="en-US" dirty="0"/>
              <a:t>:  Grid, Globus, OGC standards, Cloud/ </a:t>
            </a:r>
            <a:r>
              <a:rPr lang="en-US" dirty="0" smtClean="0"/>
              <a:t>Virtualization</a:t>
            </a:r>
            <a:r>
              <a:rPr lang="en-US" dirty="0"/>
              <a:t>, OS/ System </a:t>
            </a:r>
            <a:r>
              <a:rPr lang="en-US" dirty="0" smtClean="0"/>
              <a:t>software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Dec 01 (Tuesday</a:t>
            </a:r>
            <a:r>
              <a:rPr lang="en-US" dirty="0"/>
              <a:t>): </a:t>
            </a:r>
            <a:r>
              <a:rPr lang="en-US" dirty="0" err="1"/>
              <a:t>Ninf</a:t>
            </a:r>
            <a:r>
              <a:rPr lang="en-US" dirty="0"/>
              <a:t>- G, </a:t>
            </a:r>
            <a:r>
              <a:rPr lang="en-US" dirty="0" smtClean="0"/>
              <a:t>Middleware </a:t>
            </a:r>
            <a:r>
              <a:rPr lang="en-US" dirty="0"/>
              <a:t>deployment and </a:t>
            </a:r>
            <a:r>
              <a:rPr lang="en-US" dirty="0" smtClean="0"/>
              <a:t>development.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8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2194209" y="2832100"/>
            <a:ext cx="412164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Grid enabled </a:t>
            </a:r>
            <a:r>
              <a:rPr lang="en-US" sz="2400" dirty="0" err="1" smtClean="0"/>
              <a:t>Geoinformatics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Outline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1841797" y="241617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174634" y="1927225"/>
            <a:ext cx="19143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Background </a:t>
            </a:r>
            <a:endParaRPr lang="en-US" sz="2400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460797" y="1752600"/>
            <a:ext cx="685800" cy="679450"/>
            <a:chOff x="1296" y="1200"/>
            <a:chExt cx="432" cy="428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8" name="Group 7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18" name="Oval 8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Oval 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Oval 10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12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12" name="Oval 13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1" name="Group 14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14" name="Oval 15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Oval 16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Oval 17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" name="Oval 18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" name="Text Box 19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1</a:t>
              </a:r>
            </a:p>
          </p:txBody>
        </p:sp>
      </p:grp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841797" y="3298825"/>
            <a:ext cx="57150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1841797" y="4267200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1841797" y="5203825"/>
            <a:ext cx="4800600" cy="0"/>
          </a:xfrm>
          <a:prstGeom prst="line">
            <a:avLst/>
          </a:prstGeom>
          <a:noFill/>
          <a:ln w="25400">
            <a:solidFill>
              <a:schemeClr val="bg2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2214546" y="3643676"/>
            <a:ext cx="609923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/>
              <a:t>VAST IOIT/ IAMI visit AIST/ ITRI for training</a:t>
            </a:r>
            <a:endParaRPr lang="en-US" sz="2400" dirty="0"/>
          </a:p>
        </p:txBody>
      </p:sp>
      <p:grpSp>
        <p:nvGrpSpPr>
          <p:cNvPr id="13" name="Group 26"/>
          <p:cNvGrpSpPr>
            <a:grpSpLocks/>
          </p:cNvGrpSpPr>
          <p:nvPr/>
        </p:nvGrpSpPr>
        <p:grpSpPr bwMode="auto">
          <a:xfrm>
            <a:off x="1471910" y="2667000"/>
            <a:ext cx="685800" cy="685800"/>
            <a:chOff x="1303" y="1810"/>
            <a:chExt cx="432" cy="432"/>
          </a:xfrm>
        </p:grpSpPr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1303" y="1810"/>
              <a:ext cx="432" cy="432"/>
              <a:chOff x="816" y="2400"/>
              <a:chExt cx="480" cy="476"/>
            </a:xfrm>
          </p:grpSpPr>
          <p:grpSp>
            <p:nvGrpSpPr>
              <p:cNvPr id="29" name="Group 2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39" name="Oval 2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Oval 3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Oval 3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3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1" name="Group 3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33" name="Oval 3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2" name="Group 3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35" name="Oval 3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6" name="Oval 3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7" name="Oval 3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" name="Oval 3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30" name="Text Box 40"/>
            <p:cNvSpPr txBox="1">
              <a:spLocks noChangeArrowheads="1"/>
            </p:cNvSpPr>
            <p:nvPr/>
          </p:nvSpPr>
          <p:spPr bwMode="gray">
            <a:xfrm>
              <a:off x="1406" y="1886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2</a:t>
              </a:r>
            </a:p>
          </p:txBody>
        </p:sp>
      </p:grpSp>
      <p:grpSp>
        <p:nvGrpSpPr>
          <p:cNvPr id="34" name="Group 41"/>
          <p:cNvGrpSpPr>
            <a:grpSpLocks/>
          </p:cNvGrpSpPr>
          <p:nvPr/>
        </p:nvGrpSpPr>
        <p:grpSpPr bwMode="auto">
          <a:xfrm>
            <a:off x="1460797" y="3603625"/>
            <a:ext cx="685800" cy="679450"/>
            <a:chOff x="1296" y="1200"/>
            <a:chExt cx="432" cy="428"/>
          </a:xfrm>
        </p:grpSpPr>
        <p:grpSp>
          <p:nvGrpSpPr>
            <p:cNvPr id="43" name="Group 42"/>
            <p:cNvGrpSpPr>
              <a:grpSpLocks/>
            </p:cNvGrpSpPr>
            <p:nvPr/>
          </p:nvGrpSpPr>
          <p:grpSpPr bwMode="auto">
            <a:xfrm>
              <a:off x="1296" y="1200"/>
              <a:ext cx="432" cy="428"/>
              <a:chOff x="662" y="1574"/>
              <a:chExt cx="480" cy="476"/>
            </a:xfrm>
          </p:grpSpPr>
          <p:grpSp>
            <p:nvGrpSpPr>
              <p:cNvPr id="44" name="Group 43"/>
              <p:cNvGrpSpPr>
                <a:grpSpLocks/>
              </p:cNvGrpSpPr>
              <p:nvPr/>
            </p:nvGrpSpPr>
            <p:grpSpPr bwMode="auto">
              <a:xfrm>
                <a:off x="662" y="1574"/>
                <a:ext cx="480" cy="476"/>
                <a:chOff x="662" y="1574"/>
                <a:chExt cx="480" cy="476"/>
              </a:xfrm>
            </p:grpSpPr>
            <p:sp>
              <p:nvSpPr>
                <p:cNvPr id="54" name="Oval 44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tint val="0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Oval 45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alpha val="32001"/>
                      </a:schemeClr>
                    </a:gs>
                    <a:gs pos="100000">
                      <a:schemeClr val="accent1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Oval 46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Oval 47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48"/>
              <p:cNvGrpSpPr>
                <a:grpSpLocks/>
              </p:cNvGrpSpPr>
              <p:nvPr/>
            </p:nvGrpSpPr>
            <p:grpSpPr bwMode="auto">
              <a:xfrm>
                <a:off x="720" y="1625"/>
                <a:ext cx="376" cy="379"/>
                <a:chOff x="336" y="1049"/>
                <a:chExt cx="376" cy="379"/>
              </a:xfrm>
            </p:grpSpPr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7" name="Group 50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50" name="Oval 51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Oval 52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2" name="Oval 53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53" name="Oval 54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5" name="Text Box 55"/>
            <p:cNvSpPr txBox="1">
              <a:spLocks noChangeArrowheads="1"/>
            </p:cNvSpPr>
            <p:nvPr/>
          </p:nvSpPr>
          <p:spPr bwMode="gray">
            <a:xfrm>
              <a:off x="1392" y="1269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3</a:t>
              </a:r>
            </a:p>
          </p:txBody>
        </p:sp>
      </p:grpSp>
      <p:grpSp>
        <p:nvGrpSpPr>
          <p:cNvPr id="49" name="Group 56"/>
          <p:cNvGrpSpPr>
            <a:grpSpLocks/>
          </p:cNvGrpSpPr>
          <p:nvPr/>
        </p:nvGrpSpPr>
        <p:grpSpPr bwMode="auto">
          <a:xfrm>
            <a:off x="1470322" y="4572000"/>
            <a:ext cx="685800" cy="685800"/>
            <a:chOff x="1323" y="3010"/>
            <a:chExt cx="432" cy="432"/>
          </a:xfrm>
        </p:grpSpPr>
        <p:grpSp>
          <p:nvGrpSpPr>
            <p:cNvPr id="58" name="Group 57"/>
            <p:cNvGrpSpPr>
              <a:grpSpLocks/>
            </p:cNvGrpSpPr>
            <p:nvPr/>
          </p:nvGrpSpPr>
          <p:grpSpPr bwMode="auto">
            <a:xfrm>
              <a:off x="1323" y="3010"/>
              <a:ext cx="432" cy="432"/>
              <a:chOff x="816" y="2400"/>
              <a:chExt cx="480" cy="476"/>
            </a:xfrm>
          </p:grpSpPr>
          <p:grpSp>
            <p:nvGrpSpPr>
              <p:cNvPr id="59" name="Group 58"/>
              <p:cNvGrpSpPr>
                <a:grpSpLocks/>
              </p:cNvGrpSpPr>
              <p:nvPr/>
            </p:nvGrpSpPr>
            <p:grpSpPr bwMode="auto">
              <a:xfrm>
                <a:off x="816" y="2400"/>
                <a:ext cx="480" cy="476"/>
                <a:chOff x="662" y="1574"/>
                <a:chExt cx="480" cy="476"/>
              </a:xfrm>
            </p:grpSpPr>
            <p:sp>
              <p:nvSpPr>
                <p:cNvPr id="69" name="Oval 59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0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tint val="0"/>
                        <a:invGamma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Oval 60"/>
                <p:cNvSpPr>
                  <a:spLocks noChangeArrowheads="1"/>
                </p:cNvSpPr>
                <p:nvPr/>
              </p:nvSpPr>
              <p:spPr bwMode="gray">
                <a:xfrm>
                  <a:off x="662" y="1574"/>
                  <a:ext cx="480" cy="476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alpha val="32001"/>
                      </a:schemeClr>
                    </a:gs>
                    <a:gs pos="100000">
                      <a:schemeClr val="hlink">
                        <a:gamma/>
                        <a:shade val="0"/>
                        <a:invGamma/>
                        <a:alpha val="89999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Oval 61"/>
                <p:cNvSpPr>
                  <a:spLocks noChangeArrowheads="1"/>
                </p:cNvSpPr>
                <p:nvPr/>
              </p:nvSpPr>
              <p:spPr bwMode="gray">
                <a:xfrm>
                  <a:off x="694" y="1605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54118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Oval 62"/>
                <p:cNvSpPr>
                  <a:spLocks noChangeArrowheads="1"/>
                </p:cNvSpPr>
                <p:nvPr/>
              </p:nvSpPr>
              <p:spPr bwMode="gray">
                <a:xfrm>
                  <a:off x="694" y="1606"/>
                  <a:ext cx="416" cy="41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63529"/>
                        <a:invGamma/>
                      </a:schemeClr>
                    </a:gs>
                    <a:gs pos="100000">
                      <a:schemeClr val="hlink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63"/>
              <p:cNvGrpSpPr>
                <a:grpSpLocks/>
              </p:cNvGrpSpPr>
              <p:nvPr/>
            </p:nvGrpSpPr>
            <p:grpSpPr bwMode="auto">
              <a:xfrm>
                <a:off x="871" y="2455"/>
                <a:ext cx="376" cy="379"/>
                <a:chOff x="336" y="1049"/>
                <a:chExt cx="376" cy="379"/>
              </a:xfrm>
            </p:grpSpPr>
            <p:sp>
              <p:nvSpPr>
                <p:cNvPr id="63" name="Oval 64"/>
                <p:cNvSpPr>
                  <a:spLocks noChangeArrowheads="1"/>
                </p:cNvSpPr>
                <p:nvPr/>
              </p:nvSpPr>
              <p:spPr bwMode="gray">
                <a:xfrm>
                  <a:off x="336" y="1056"/>
                  <a:ext cx="376" cy="372"/>
                </a:xfrm>
                <a:prstGeom prst="ellipse">
                  <a:avLst/>
                </a:prstGeom>
                <a:solidFill>
                  <a:srgbClr val="000000"/>
                </a:soli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2" name="Group 65"/>
                <p:cNvGrpSpPr>
                  <a:grpSpLocks/>
                </p:cNvGrpSpPr>
                <p:nvPr/>
              </p:nvGrpSpPr>
              <p:grpSpPr bwMode="auto">
                <a:xfrm>
                  <a:off x="336" y="1049"/>
                  <a:ext cx="364" cy="361"/>
                  <a:chOff x="4166" y="1706"/>
                  <a:chExt cx="1252" cy="1252"/>
                </a:xfrm>
              </p:grpSpPr>
              <p:sp>
                <p:nvSpPr>
                  <p:cNvPr id="65" name="Oval 66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46275"/>
                          <a:invGamma/>
                        </a:srgbClr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Oval 67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D6E1E2">
                          <a:gamma/>
                          <a:tint val="34902"/>
                          <a:invGamma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Oval 68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shade val="79216"/>
                          <a:invGamma/>
                        </a:srgbClr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Oval 69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gamma/>
                          <a:tint val="0"/>
                          <a:invGamma/>
                        </a:srgbClr>
                      </a:gs>
                      <a:gs pos="100000">
                        <a:srgbClr val="D6E1E2">
                          <a:alpha val="3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  <a:effectLst/>
                </p:spPr>
                <p:txBody>
                  <a:bodyPr vert="eaVert"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60" name="Text Box 70"/>
            <p:cNvSpPr txBox="1">
              <a:spLocks noChangeArrowheads="1"/>
            </p:cNvSpPr>
            <p:nvPr/>
          </p:nvSpPr>
          <p:spPr bwMode="gray">
            <a:xfrm>
              <a:off x="1412" y="3072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/>
                <a:t>4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214546" y="4716285"/>
            <a:ext cx="421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Discussion and Conclusion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56164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Computing Technology Research Center in VAST  should be suggested in 2012.</a:t>
            </a:r>
          </a:p>
          <a:p>
            <a:r>
              <a:rPr lang="en-US" dirty="0" smtClean="0"/>
              <a:t>Building the collaboration research in VAST ( IT &amp; Geo Infrastructure)  to find the solution to adapt with Climate Change in the Mekong Area.</a:t>
            </a:r>
          </a:p>
          <a:p>
            <a:r>
              <a:rPr lang="en-US" dirty="0" smtClean="0"/>
              <a:t>More human power (IT &amp; Application researcher of VAST ) in  the CTRC for Geo GRID.</a:t>
            </a:r>
          </a:p>
          <a:p>
            <a:r>
              <a:rPr lang="en-US" dirty="0" smtClean="0"/>
              <a:t>More application should be identified for approaching to Climate Change prediction in the Program of MOST in Vietnam. (R&amp;D support by ITRI/ AIST)</a:t>
            </a:r>
          </a:p>
          <a:p>
            <a:pPr marL="0" indent="0">
              <a:buNone/>
            </a:pPr>
            <a:endParaRPr lang="en-US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WordArt 3"/>
          <p:cNvSpPr>
            <a:spLocks noChangeArrowheads="1" noChangeShapeType="1" noTextEdit="1"/>
          </p:cNvSpPr>
          <p:nvPr/>
        </p:nvSpPr>
        <p:spPr bwMode="gray">
          <a:xfrm>
            <a:off x="1357290" y="3276600"/>
            <a:ext cx="7429552" cy="6096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r>
              <a:rPr lang="en-US" sz="5400" b="1" kern="1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Thank You </a:t>
            </a:r>
            <a:r>
              <a:rPr lang="en-US" sz="5400" b="1" kern="10" smtClean="0">
                <a:ln w="28575">
                  <a:solidFill>
                    <a:schemeClr val="tx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8980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Verdana"/>
                <a:cs typeface="Verdana"/>
              </a:rPr>
              <a:t>for your attention</a:t>
            </a:r>
            <a:endParaRPr lang="en-US" sz="5400" b="1" kern="10">
              <a:ln w="28575">
                <a:solidFill>
                  <a:schemeClr val="tx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0" scaled="1"/>
              </a:gradFill>
              <a:effectLst>
                <a:outerShdw dist="89803" dir="2700000" algn="ctr" rotWithShape="0">
                  <a:srgbClr val="000000">
                    <a:alpha val="50000"/>
                  </a:srgbClr>
                </a:outerShdw>
              </a:effectLst>
              <a:latin typeface="Verdana"/>
              <a:ea typeface="Verdana"/>
              <a:cs typeface="Verdana"/>
            </a:endParaRPr>
          </a:p>
        </p:txBody>
      </p:sp>
      <p:pic>
        <p:nvPicPr>
          <p:cNvPr id="3" name="Picture 53" descr="C:\Users\NGO ANH TUAN\Desktop\logo vie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0" y="5791200"/>
            <a:ext cx="795528" cy="795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G:\logo-vast-mini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5867400"/>
            <a:ext cx="1671447" cy="781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mtClean="0"/>
              <a:t>+ Signing Ceremony, June 2010 in Hanoi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r>
              <a:rPr lang="en-US" smtClean="0"/>
              <a:t>+ AIST proposal accepted by MEXT, Japan</a:t>
            </a:r>
          </a:p>
          <a:p>
            <a:pPr marL="0" indent="0">
              <a:buNone/>
            </a:pPr>
            <a:r>
              <a:rPr lang="en-US" smtClean="0"/>
              <a:t>+ JRA :” Implementation and evaluation of GEO Grid Infrastructure in Vietnam , Nov 2010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516B1-D156-4F05-93E4-6885A58453B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857364"/>
            <a:ext cx="256375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00" y="357166"/>
            <a:ext cx="614314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latin typeface="+mj-lt"/>
              </a:rPr>
              <a:t>Overview – </a:t>
            </a:r>
            <a:r>
              <a:rPr lang="en-US" dirty="0" smtClean="0"/>
              <a:t>ASIA GEO Grid Initiative Project Formation </a:t>
            </a:r>
            <a:endParaRPr lang="en-US" dirty="0" smtClean="0">
              <a:latin typeface="+mj-lt"/>
            </a:endParaRPr>
          </a:p>
        </p:txBody>
      </p:sp>
      <p:sp>
        <p:nvSpPr>
          <p:cNvPr id="9218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43B69A6-8F60-427C-95DE-0FB808CD77D7}" type="slidenum">
              <a:rPr lang="en-US" smtClean="0"/>
              <a:pPr/>
              <a:t>5</a:t>
            </a:fld>
            <a:endParaRPr lang="en-US" smtClean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142873" y="1142387"/>
            <a:ext cx="9001127" cy="4715898"/>
            <a:chOff x="90" y="1138"/>
            <a:chExt cx="5670" cy="3414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90" y="1890"/>
              <a:ext cx="1530" cy="1212"/>
              <a:chOff x="90" y="1986"/>
              <a:chExt cx="1530" cy="1272"/>
            </a:xfrm>
          </p:grpSpPr>
          <p:sp>
            <p:nvSpPr>
              <p:cNvPr id="9261" name="AutoShape 9"/>
              <p:cNvSpPr>
                <a:spLocks noChangeArrowheads="1"/>
              </p:cNvSpPr>
              <p:nvPr/>
            </p:nvSpPr>
            <p:spPr bwMode="auto">
              <a:xfrm>
                <a:off x="90" y="1987"/>
                <a:ext cx="1488" cy="1271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vi-VN" sz="1800">
                  <a:latin typeface="Verdana" pitchFamily="34" charset="0"/>
                </a:endParaRPr>
              </a:p>
            </p:txBody>
          </p:sp>
          <p:sp>
            <p:nvSpPr>
              <p:cNvPr id="9262" name="Text Box 10"/>
              <p:cNvSpPr txBox="1">
                <a:spLocks noChangeArrowheads="1"/>
              </p:cNvSpPr>
              <p:nvPr/>
            </p:nvSpPr>
            <p:spPr bwMode="auto">
              <a:xfrm>
                <a:off x="90" y="1986"/>
                <a:ext cx="1530" cy="1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109538" indent="-109538">
                  <a:buFont typeface="Wingdings" pitchFamily="2" charset="2"/>
                  <a:buChar char="§"/>
                </a:pPr>
                <a:r>
                  <a:rPr lang="en-US" sz="1400" dirty="0" smtClean="0"/>
                  <a:t>NSTDA/ NECTEC, Thailand’</a:t>
                </a:r>
              </a:p>
              <a:p>
                <a:pPr marL="109538" indent="-109538">
                  <a:buFont typeface="Wingdings" pitchFamily="2" charset="2"/>
                  <a:buChar char="§"/>
                </a:pPr>
                <a:r>
                  <a:rPr lang="en-US" sz="1400" dirty="0" smtClean="0"/>
                  <a:t>Promotion of collaboration with </a:t>
                </a:r>
                <a:r>
                  <a:rPr lang="en-US" sz="1400" dirty="0" err="1" smtClean="0"/>
                  <a:t>ThaiFlux</a:t>
                </a:r>
                <a:endParaRPr lang="en-US" sz="1400" dirty="0" smtClean="0"/>
              </a:p>
              <a:p>
                <a:pPr marL="109538" indent="-109538">
                  <a:buFont typeface="Wingdings" pitchFamily="2" charset="2"/>
                  <a:buChar char="§"/>
                </a:pPr>
                <a:r>
                  <a:rPr lang="en-US" sz="1400" dirty="0" smtClean="0"/>
                  <a:t>Development of “Information Grid” and “</a:t>
                </a:r>
                <a:r>
                  <a:rPr lang="en-US" sz="1400" dirty="0" err="1" smtClean="0"/>
                  <a:t>Enviroment</a:t>
                </a:r>
                <a:endParaRPr lang="en-US" sz="1400" dirty="0"/>
              </a:p>
            </p:txBody>
          </p:sp>
        </p:grpSp>
        <p:sp>
          <p:nvSpPr>
            <p:cNvPr id="77835" name="Freeform 11"/>
            <p:cNvSpPr>
              <a:spLocks/>
            </p:cNvSpPr>
            <p:nvPr/>
          </p:nvSpPr>
          <p:spPr bwMode="gray">
            <a:xfrm rot="20080752" flipV="1">
              <a:off x="1514" y="2114"/>
              <a:ext cx="863" cy="583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00"/>
            </a:p>
          </p:txBody>
        </p: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3888" y="2685"/>
              <a:ext cx="1872" cy="1475"/>
              <a:chOff x="3504" y="2068"/>
              <a:chExt cx="1872" cy="1540"/>
            </a:xfrm>
          </p:grpSpPr>
          <p:sp>
            <p:nvSpPr>
              <p:cNvPr id="9259" name="AutoShape 13"/>
              <p:cNvSpPr>
                <a:spLocks noChangeArrowheads="1"/>
              </p:cNvSpPr>
              <p:nvPr/>
            </p:nvSpPr>
            <p:spPr bwMode="auto">
              <a:xfrm>
                <a:off x="3504" y="2068"/>
                <a:ext cx="1782" cy="1517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vi-VN" sz="1800">
                  <a:latin typeface="Verdana" pitchFamily="34" charset="0"/>
                </a:endParaRPr>
              </a:p>
            </p:txBody>
          </p:sp>
          <p:sp>
            <p:nvSpPr>
              <p:cNvPr id="9260" name="Text Box 14"/>
              <p:cNvSpPr txBox="1">
                <a:spLocks noChangeArrowheads="1"/>
              </p:cNvSpPr>
              <p:nvPr/>
            </p:nvSpPr>
            <p:spPr bwMode="auto">
              <a:xfrm>
                <a:off x="3666" y="2073"/>
                <a:ext cx="1710" cy="15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109538" indent="-109538" eaLnBrk="1" hangingPunct="1">
                  <a:buFont typeface="Wingdings" pitchFamily="2" charset="2"/>
                  <a:buChar char="§"/>
                </a:pPr>
                <a:r>
                  <a:rPr lang="en-US" sz="1400" dirty="0" smtClean="0"/>
                  <a:t>NARL/NCHC, Taiwan</a:t>
                </a:r>
              </a:p>
              <a:p>
                <a:pPr marL="109538" indent="-109538" eaLnBrk="1" hangingPunct="1">
                  <a:buFont typeface="Wingdings" pitchFamily="2" charset="2"/>
                  <a:buChar char="§"/>
                </a:pPr>
                <a:r>
                  <a:rPr lang="en-US" sz="1400" dirty="0" smtClean="0"/>
                  <a:t>1. Development of near-real-time pipeline for processing satellite images to support in-situ image data to disaster prevention center</a:t>
                </a:r>
              </a:p>
              <a:p>
                <a:pPr marL="109538" indent="-109538" eaLnBrk="1" hangingPunct="1">
                  <a:buFont typeface="Wingdings" pitchFamily="2" charset="2"/>
                  <a:buChar char="§"/>
                </a:pPr>
                <a:r>
                  <a:rPr lang="en-US" sz="1400" dirty="0" smtClean="0"/>
                  <a:t>Support </a:t>
                </a:r>
                <a:r>
                  <a:rPr lang="en-US" sz="1400" dirty="0" err="1" smtClean="0"/>
                  <a:t>TaiwanFlux</a:t>
                </a:r>
                <a:r>
                  <a:rPr lang="en-US" sz="1400" dirty="0" smtClean="0"/>
                  <a:t> to provide Flux data by </a:t>
                </a:r>
                <a:r>
                  <a:rPr lang="en-US" sz="1400" dirty="0" err="1" smtClean="0"/>
                  <a:t>GEOGrid</a:t>
                </a:r>
                <a:r>
                  <a:rPr lang="en-US" sz="1400" dirty="0" smtClean="0"/>
                  <a:t> middleware</a:t>
                </a:r>
                <a:endParaRPr lang="en-US" sz="1400" dirty="0"/>
              </a:p>
            </p:txBody>
          </p:sp>
        </p:grpSp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521" y="1138"/>
              <a:ext cx="1296" cy="414"/>
              <a:chOff x="4198" y="610"/>
              <a:chExt cx="1488" cy="414"/>
            </a:xfrm>
          </p:grpSpPr>
          <p:sp>
            <p:nvSpPr>
              <p:cNvPr id="9257" name="AutoShape 16"/>
              <p:cNvSpPr>
                <a:spLocks noChangeArrowheads="1"/>
              </p:cNvSpPr>
              <p:nvPr/>
            </p:nvSpPr>
            <p:spPr bwMode="auto">
              <a:xfrm>
                <a:off x="4198" y="610"/>
                <a:ext cx="1488" cy="414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vi-VN" sz="1800">
                  <a:latin typeface="Verdana" pitchFamily="34" charset="0"/>
                </a:endParaRPr>
              </a:p>
            </p:txBody>
          </p:sp>
          <p:sp>
            <p:nvSpPr>
              <p:cNvPr id="9258" name="Text Box 17"/>
              <p:cNvSpPr txBox="1">
                <a:spLocks noChangeArrowheads="1"/>
              </p:cNvSpPr>
              <p:nvPr/>
            </p:nvSpPr>
            <p:spPr bwMode="auto">
              <a:xfrm>
                <a:off x="4220" y="610"/>
                <a:ext cx="1447" cy="3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177800" indent="-177800">
                  <a:buFont typeface="Wingdings" pitchFamily="2" charset="2"/>
                  <a:buChar char="§"/>
                </a:pPr>
                <a:r>
                  <a:rPr lang="en-US" sz="1400" dirty="0" smtClean="0"/>
                  <a:t>PRAGMA, OGC, OGF</a:t>
                </a:r>
                <a:endParaRPr lang="en-US" sz="1400" dirty="0"/>
              </a:p>
            </p:txBody>
          </p:sp>
        </p:grpSp>
        <p:sp>
          <p:nvSpPr>
            <p:cNvPr id="77856" name="Freeform 32"/>
            <p:cNvSpPr>
              <a:spLocks/>
            </p:cNvSpPr>
            <p:nvPr/>
          </p:nvSpPr>
          <p:spPr bwMode="gray">
            <a:xfrm rot="374827" flipH="1">
              <a:off x="3341" y="2380"/>
              <a:ext cx="765" cy="661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00"/>
            </a:p>
          </p:txBody>
        </p:sp>
        <p:grpSp>
          <p:nvGrpSpPr>
            <p:cNvPr id="6" name="Group 39"/>
            <p:cNvGrpSpPr>
              <a:grpSpLocks/>
            </p:cNvGrpSpPr>
            <p:nvPr/>
          </p:nvGrpSpPr>
          <p:grpSpPr bwMode="auto">
            <a:xfrm>
              <a:off x="3979" y="1346"/>
              <a:ext cx="1728" cy="776"/>
              <a:chOff x="4021" y="770"/>
              <a:chExt cx="1488" cy="682"/>
            </a:xfrm>
          </p:grpSpPr>
          <p:sp>
            <p:nvSpPr>
              <p:cNvPr id="9251" name="AutoShape 40"/>
              <p:cNvSpPr>
                <a:spLocks noChangeArrowheads="1"/>
              </p:cNvSpPr>
              <p:nvPr/>
            </p:nvSpPr>
            <p:spPr bwMode="auto">
              <a:xfrm>
                <a:off x="4021" y="770"/>
                <a:ext cx="1488" cy="682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vi-VN" sz="1800">
                  <a:latin typeface="Verdana" pitchFamily="34" charset="0"/>
                </a:endParaRPr>
              </a:p>
            </p:txBody>
          </p:sp>
          <p:sp>
            <p:nvSpPr>
              <p:cNvPr id="9252" name="Text Box 41"/>
              <p:cNvSpPr txBox="1">
                <a:spLocks noChangeArrowheads="1"/>
              </p:cNvSpPr>
              <p:nvPr/>
            </p:nvSpPr>
            <p:spPr bwMode="auto">
              <a:xfrm>
                <a:off x="4069" y="845"/>
                <a:ext cx="1408" cy="4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 smtClean="0"/>
                  <a:t>NIES, Japan</a:t>
                </a:r>
              </a:p>
              <a:p>
                <a:pPr marL="109538" indent="-109538"/>
                <a:endParaRPr lang="en-US" sz="1400" dirty="0" smtClean="0"/>
              </a:p>
              <a:p>
                <a:pPr marL="109538" indent="-109538">
                  <a:buFont typeface="Wingdings" pitchFamily="2" charset="2"/>
                  <a:buChar char="§"/>
                </a:pPr>
                <a:r>
                  <a:rPr lang="en-US" sz="1400" b="1" dirty="0" err="1" smtClean="0"/>
                  <a:t>AsiaFlux</a:t>
                </a:r>
                <a:r>
                  <a:rPr lang="en-US" sz="1400" b="1" dirty="0" smtClean="0"/>
                  <a:t> Network</a:t>
                </a:r>
                <a:endParaRPr lang="en-US" sz="1400" b="1" dirty="0"/>
              </a:p>
            </p:txBody>
          </p:sp>
        </p:grpSp>
        <p:grpSp>
          <p:nvGrpSpPr>
            <p:cNvPr id="7" name="Group 42"/>
            <p:cNvGrpSpPr>
              <a:grpSpLocks/>
            </p:cNvGrpSpPr>
            <p:nvPr/>
          </p:nvGrpSpPr>
          <p:grpSpPr bwMode="auto">
            <a:xfrm>
              <a:off x="1350" y="3171"/>
              <a:ext cx="2340" cy="1381"/>
              <a:chOff x="3318" y="603"/>
              <a:chExt cx="2340" cy="2413"/>
            </a:xfrm>
          </p:grpSpPr>
          <p:sp>
            <p:nvSpPr>
              <p:cNvPr id="9249" name="AutoShape 43"/>
              <p:cNvSpPr>
                <a:spLocks noChangeArrowheads="1"/>
              </p:cNvSpPr>
              <p:nvPr/>
            </p:nvSpPr>
            <p:spPr bwMode="auto">
              <a:xfrm>
                <a:off x="3318" y="603"/>
                <a:ext cx="2340" cy="2413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vi-VN" sz="1800">
                  <a:latin typeface="Verdana" pitchFamily="34" charset="0"/>
                </a:endParaRPr>
              </a:p>
            </p:txBody>
          </p:sp>
          <p:sp>
            <p:nvSpPr>
              <p:cNvPr id="9250" name="Text Box 44"/>
              <p:cNvSpPr txBox="1">
                <a:spLocks noChangeArrowheads="1"/>
              </p:cNvSpPr>
              <p:nvPr/>
            </p:nvSpPr>
            <p:spPr bwMode="auto">
              <a:xfrm>
                <a:off x="3408" y="719"/>
                <a:ext cx="2160" cy="22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109538" indent="-109538">
                  <a:buFont typeface="Wingdings" pitchFamily="2" charset="2"/>
                  <a:buChar char="§"/>
                </a:pPr>
                <a:r>
                  <a:rPr lang="en-US" sz="1400" b="1" dirty="0" smtClean="0"/>
                  <a:t>VAST, Vietnam</a:t>
                </a:r>
              </a:p>
              <a:p>
                <a:r>
                  <a:rPr lang="en-US" sz="1400" dirty="0"/>
                  <a:t> </a:t>
                </a:r>
                <a:r>
                  <a:rPr lang="en-US" sz="1400" dirty="0" smtClean="0"/>
                  <a:t>1. Development of GEO Grid Infrastructure in Vietnam</a:t>
                </a:r>
              </a:p>
              <a:p>
                <a:r>
                  <a:rPr lang="en-US" sz="1400" dirty="0" smtClean="0"/>
                  <a:t>2. Understanding Physics, Mathematics used in weather research and </a:t>
                </a:r>
                <a:r>
                  <a:rPr lang="en-US" sz="1400" dirty="0" err="1" smtClean="0"/>
                  <a:t>firecasting</a:t>
                </a:r>
                <a:r>
                  <a:rPr lang="en-US" sz="1400" dirty="0" smtClean="0"/>
                  <a:t> model</a:t>
                </a:r>
              </a:p>
              <a:p>
                <a:r>
                  <a:rPr lang="en-US" sz="1400" dirty="0" smtClean="0"/>
                  <a:t>3. Evaluation of Asia GEO Grid </a:t>
                </a:r>
                <a:r>
                  <a:rPr lang="en-US" sz="1400" dirty="0" err="1" smtClean="0"/>
                  <a:t>Infrastruture</a:t>
                </a:r>
                <a:endParaRPr lang="en-US" sz="1400" dirty="0"/>
              </a:p>
            </p:txBody>
          </p:sp>
        </p:grpSp>
        <p:sp>
          <p:nvSpPr>
            <p:cNvPr id="77869" name="Freeform 45"/>
            <p:cNvSpPr>
              <a:spLocks/>
            </p:cNvSpPr>
            <p:nvPr/>
          </p:nvSpPr>
          <p:spPr bwMode="gray">
            <a:xfrm rot="4347163" flipH="1">
              <a:off x="2527" y="2612"/>
              <a:ext cx="448" cy="698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00"/>
            </a:p>
          </p:txBody>
        </p:sp>
        <p:sp>
          <p:nvSpPr>
            <p:cNvPr id="77870" name="Freeform 46"/>
            <p:cNvSpPr>
              <a:spLocks/>
            </p:cNvSpPr>
            <p:nvPr/>
          </p:nvSpPr>
          <p:spPr bwMode="gray">
            <a:xfrm rot="11000728" flipH="1">
              <a:off x="1829" y="1333"/>
              <a:ext cx="722" cy="511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00"/>
            </a:p>
          </p:txBody>
        </p:sp>
        <p:sp>
          <p:nvSpPr>
            <p:cNvPr id="77874" name="Freeform 50"/>
            <p:cNvSpPr>
              <a:spLocks/>
            </p:cNvSpPr>
            <p:nvPr/>
          </p:nvSpPr>
          <p:spPr bwMode="gray">
            <a:xfrm rot="12366478">
              <a:off x="3297" y="1249"/>
              <a:ext cx="703" cy="594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1800"/>
            </a:p>
          </p:txBody>
        </p:sp>
        <p:grpSp>
          <p:nvGrpSpPr>
            <p:cNvPr id="8" name="Group 18"/>
            <p:cNvGrpSpPr>
              <a:grpSpLocks/>
            </p:cNvGrpSpPr>
            <p:nvPr/>
          </p:nvGrpSpPr>
          <p:grpSpPr bwMode="auto">
            <a:xfrm>
              <a:off x="2208" y="1488"/>
              <a:ext cx="1301" cy="1345"/>
              <a:chOff x="2200" y="1296"/>
              <a:chExt cx="1440" cy="1489"/>
            </a:xfrm>
          </p:grpSpPr>
          <p:sp>
            <p:nvSpPr>
              <p:cNvPr id="9236" name="AutoShape 19"/>
              <p:cNvSpPr>
                <a:spLocks noChangeAspect="1" noChangeArrowheads="1" noTextEdit="1"/>
              </p:cNvSpPr>
              <p:nvPr/>
            </p:nvSpPr>
            <p:spPr bwMode="gray">
              <a:xfrm flipH="1">
                <a:off x="3067" y="2001"/>
                <a:ext cx="573" cy="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44" name="Oval 20"/>
              <p:cNvSpPr>
                <a:spLocks noChangeArrowheads="1"/>
              </p:cNvSpPr>
              <p:nvPr/>
            </p:nvSpPr>
            <p:spPr bwMode="gray">
              <a:xfrm>
                <a:off x="2200" y="1296"/>
                <a:ext cx="1361" cy="1361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eaLnBrk="1" hangingPunct="1">
                  <a:defRPr/>
                </a:pPr>
                <a:endParaRPr lang="en-US" sz="1800"/>
              </a:p>
            </p:txBody>
          </p:sp>
          <p:sp>
            <p:nvSpPr>
              <p:cNvPr id="77845" name="Oval 21"/>
              <p:cNvSpPr>
                <a:spLocks noChangeArrowheads="1"/>
              </p:cNvSpPr>
              <p:nvPr/>
            </p:nvSpPr>
            <p:spPr bwMode="gray">
              <a:xfrm>
                <a:off x="2200" y="1296"/>
                <a:ext cx="1361" cy="1361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32001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pPr eaLnBrk="1" hangingPunct="1">
                  <a:defRPr/>
                </a:pPr>
                <a:endParaRPr lang="en-US" sz="1800"/>
              </a:p>
            </p:txBody>
          </p:sp>
          <p:grpSp>
            <p:nvGrpSpPr>
              <p:cNvPr id="9" name="Group 22"/>
              <p:cNvGrpSpPr>
                <a:grpSpLocks/>
              </p:cNvGrpSpPr>
              <p:nvPr/>
            </p:nvGrpSpPr>
            <p:grpSpPr bwMode="auto">
              <a:xfrm>
                <a:off x="2289" y="1385"/>
                <a:ext cx="1184" cy="1185"/>
                <a:chOff x="2289" y="1385"/>
                <a:chExt cx="1184" cy="1185"/>
              </a:xfrm>
            </p:grpSpPr>
            <p:sp>
              <p:nvSpPr>
                <p:cNvPr id="77847" name="Oval 23"/>
                <p:cNvSpPr>
                  <a:spLocks noChangeArrowheads="1"/>
                </p:cNvSpPr>
                <p:nvPr/>
              </p:nvSpPr>
              <p:spPr bwMode="gray">
                <a:xfrm>
                  <a:off x="2289" y="1385"/>
                  <a:ext cx="1183" cy="118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54118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54118"/>
                        <a:invGamma/>
                      </a:schemeClr>
                    </a:gs>
                  </a:gsLst>
                  <a:lin ang="189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eaLnBrk="1" hangingPunct="1">
                    <a:defRPr/>
                  </a:pPr>
                  <a:endParaRPr lang="en-US" sz="1800"/>
                </a:p>
              </p:txBody>
            </p:sp>
            <p:sp>
              <p:nvSpPr>
                <p:cNvPr id="77848" name="Oval 24"/>
                <p:cNvSpPr>
                  <a:spLocks noChangeArrowheads="1"/>
                </p:cNvSpPr>
                <p:nvPr/>
              </p:nvSpPr>
              <p:spPr bwMode="gray">
                <a:xfrm>
                  <a:off x="2290" y="1387"/>
                  <a:ext cx="1183" cy="118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63529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2700000" scaled="1"/>
                </a:gradFill>
                <a:ln w="38100" algn="ctr">
                  <a:noFill/>
                  <a:round/>
                  <a:headEnd/>
                  <a:tailEnd/>
                </a:ln>
                <a:effectLst/>
              </p:spPr>
              <p:txBody>
                <a:bodyPr anchor="ctr">
                  <a:spAutoFit/>
                </a:bodyPr>
                <a:lstStyle/>
                <a:p>
                  <a:pPr eaLnBrk="1" hangingPunct="1">
                    <a:defRPr/>
                  </a:pPr>
                  <a:endParaRPr lang="en-US" sz="1800"/>
                </a:p>
              </p:txBody>
            </p:sp>
            <p:sp>
              <p:nvSpPr>
                <p:cNvPr id="9242" name="Oval 25"/>
                <p:cNvSpPr>
                  <a:spLocks noChangeArrowheads="1"/>
                </p:cNvSpPr>
                <p:nvPr/>
              </p:nvSpPr>
              <p:spPr bwMode="gray">
                <a:xfrm>
                  <a:off x="2348" y="1444"/>
                  <a:ext cx="1065" cy="1065"/>
                </a:xfrm>
                <a:prstGeom prst="ellipse">
                  <a:avLst/>
                </a:prstGeom>
                <a:solidFill>
                  <a:srgbClr val="333333"/>
                </a:solidFill>
                <a:ln w="38100" algn="ctr">
                  <a:noFill/>
                  <a:round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eaLnBrk="1" hangingPunct="1"/>
                  <a:endParaRPr lang="vi-VN" sz="1800"/>
                </a:p>
              </p:txBody>
            </p:sp>
            <p:grpSp>
              <p:nvGrpSpPr>
                <p:cNvPr id="10" name="Group 26"/>
                <p:cNvGrpSpPr>
                  <a:grpSpLocks/>
                </p:cNvGrpSpPr>
                <p:nvPr/>
              </p:nvGrpSpPr>
              <p:grpSpPr bwMode="auto">
                <a:xfrm>
                  <a:off x="2365" y="1456"/>
                  <a:ext cx="1031" cy="1031"/>
                  <a:chOff x="4166" y="1706"/>
                  <a:chExt cx="1252" cy="1252"/>
                </a:xfrm>
              </p:grpSpPr>
              <p:sp>
                <p:nvSpPr>
                  <p:cNvPr id="9245" name="Oval 27"/>
                  <p:cNvSpPr>
                    <a:spLocks noChangeArrowheads="1"/>
                  </p:cNvSpPr>
                  <p:nvPr/>
                </p:nvSpPr>
                <p:spPr bwMode="gray">
                  <a:xfrm>
                    <a:off x="4166" y="1706"/>
                    <a:ext cx="1252" cy="125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36869"/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eaLnBrk="1" hangingPunct="1"/>
                    <a:endParaRPr lang="vi-VN" sz="1800"/>
                  </a:p>
                </p:txBody>
              </p:sp>
              <p:sp>
                <p:nvSpPr>
                  <p:cNvPr id="9246" name="Oval 28"/>
                  <p:cNvSpPr>
                    <a:spLocks noChangeArrowheads="1"/>
                  </p:cNvSpPr>
                  <p:nvPr/>
                </p:nvSpPr>
                <p:spPr bwMode="gray">
                  <a:xfrm>
                    <a:off x="4182" y="1713"/>
                    <a:ext cx="1222" cy="122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F1F5F5"/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eaLnBrk="1" hangingPunct="1"/>
                    <a:endParaRPr lang="vi-VN" sz="1800"/>
                  </a:p>
                </p:txBody>
              </p:sp>
              <p:sp>
                <p:nvSpPr>
                  <p:cNvPr id="9247" name="Oval 29"/>
                  <p:cNvSpPr>
                    <a:spLocks noChangeArrowheads="1"/>
                  </p:cNvSpPr>
                  <p:nvPr/>
                </p:nvSpPr>
                <p:spPr bwMode="gray">
                  <a:xfrm>
                    <a:off x="4195" y="1725"/>
                    <a:ext cx="1162" cy="1141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AAB2B3"/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eaLnBrk="1" hangingPunct="1"/>
                    <a:endParaRPr lang="vi-VN" sz="1800"/>
                  </a:p>
                </p:txBody>
              </p:sp>
              <p:sp>
                <p:nvSpPr>
                  <p:cNvPr id="9248" name="Oval 30"/>
                  <p:cNvSpPr>
                    <a:spLocks noChangeArrowheads="1"/>
                  </p:cNvSpPr>
                  <p:nvPr/>
                </p:nvSpPr>
                <p:spPr bwMode="gray">
                  <a:xfrm>
                    <a:off x="4263" y="1757"/>
                    <a:ext cx="1033" cy="92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D6E1E2">
                          <a:alpha val="37999"/>
                        </a:srgbClr>
                      </a:gs>
                    </a:gsLst>
                    <a:lin ang="5400000" scaled="1"/>
                  </a:gradFill>
                  <a:ln w="9525" algn="ctr">
                    <a:noFill/>
                    <a:round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eaLnBrk="1" hangingPunct="1"/>
                    <a:endParaRPr lang="vi-VN" sz="1800"/>
                  </a:p>
                </p:txBody>
              </p:sp>
            </p:grpSp>
            <p:sp>
              <p:nvSpPr>
                <p:cNvPr id="9244" name="Text Box 31"/>
                <p:cNvSpPr txBox="1">
                  <a:spLocks noChangeArrowheads="1"/>
                </p:cNvSpPr>
                <p:nvPr/>
              </p:nvSpPr>
              <p:spPr bwMode="gray">
                <a:xfrm>
                  <a:off x="2373" y="1710"/>
                  <a:ext cx="1032" cy="29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 smtClean="0"/>
                    <a:t>AIST, Japan</a:t>
                  </a:r>
                  <a:endParaRPr lang="en-US" b="1" dirty="0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428604"/>
            <a:ext cx="6019800" cy="609600"/>
          </a:xfrm>
        </p:spPr>
        <p:txBody>
          <a:bodyPr/>
          <a:lstStyle/>
          <a:p>
            <a:r>
              <a:rPr lang="en-US" dirty="0" smtClean="0"/>
              <a:t>Overview – </a:t>
            </a:r>
            <a:r>
              <a:rPr lang="en-US" smtClean="0"/>
              <a:t>IAMI e-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1142984"/>
            <a:ext cx="8429684" cy="4572000"/>
          </a:xfrm>
        </p:spPr>
        <p:txBody>
          <a:bodyPr/>
          <a:lstStyle/>
          <a:p>
            <a:r>
              <a:rPr lang="en-US" dirty="0" smtClean="0"/>
              <a:t>Grid site(s) using </a:t>
            </a:r>
            <a:r>
              <a:rPr lang="en-US" dirty="0" err="1" smtClean="0"/>
              <a:t>gLite</a:t>
            </a:r>
            <a:r>
              <a:rPr lang="en-US" dirty="0" smtClean="0"/>
              <a:t>:</a:t>
            </a:r>
          </a:p>
          <a:p>
            <a:pPr lvl="1"/>
            <a:endParaRPr lang="en-US" sz="1000" dirty="0" smtClean="0"/>
          </a:p>
          <a:p>
            <a:pPr lvl="1"/>
            <a:r>
              <a:rPr lang="en-US" sz="2000" dirty="0" err="1" smtClean="0"/>
              <a:t>Keylab</a:t>
            </a:r>
            <a:r>
              <a:rPr lang="en-US" sz="2000" dirty="0" smtClean="0"/>
              <a:t> site (3CPUs / 6Servers - certified) </a:t>
            </a:r>
            <a:r>
              <a:rPr lang="en-US" sz="2000" u="sng" dirty="0" smtClean="0">
                <a:hlinkClick r:id="rId2"/>
              </a:rPr>
              <a:t>http://goc.grid.sinica.edu.tw/gstat/VN-IOIT-KEYLAB/</a:t>
            </a:r>
            <a:endParaRPr lang="en-US" sz="2000" u="sng" dirty="0" smtClean="0"/>
          </a:p>
          <a:p>
            <a:pPr lvl="1"/>
            <a:endParaRPr lang="en-US" sz="1000" u="sng" dirty="0" smtClean="0"/>
          </a:p>
          <a:p>
            <a:pPr lvl="1"/>
            <a:r>
              <a:rPr lang="en-US" sz="2000" dirty="0" smtClean="0"/>
              <a:t>CNRS site (2CPUs / 6Servers - connect to </a:t>
            </a:r>
            <a:r>
              <a:rPr lang="en-US" sz="2000" dirty="0" err="1" smtClean="0"/>
              <a:t>VinaREN</a:t>
            </a:r>
            <a:r>
              <a:rPr lang="en-US" sz="2000" dirty="0" smtClean="0"/>
              <a:t> network)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Activities (2/3)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 connected institution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D35AEF-42BC-4637-BA60-A439A004D3FA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483635"/>
              </p:ext>
            </p:extLst>
          </p:nvPr>
        </p:nvGraphicFramePr>
        <p:xfrm>
          <a:off x="357158" y="2000240"/>
          <a:ext cx="8572560" cy="3286150"/>
        </p:xfrm>
        <a:graphic>
          <a:graphicData uri="http://schemas.openxmlformats.org/drawingml/2006/table">
            <a:tbl>
              <a:tblPr/>
              <a:tblGrid>
                <a:gridCol w="512888"/>
                <a:gridCol w="4804273"/>
                <a:gridCol w="3255399"/>
              </a:tblGrid>
              <a:tr h="657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Times New Roman"/>
                          <a:cs typeface="Times New Roman"/>
                        </a:rPr>
                        <a:t>SN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Times New Roman"/>
                          <a:cs typeface="Times New Roman"/>
                        </a:rPr>
                        <a:t>Institutes / Universities / Hospitals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Calibri"/>
                          <a:ea typeface="Times New Roman"/>
                          <a:cs typeface="Times New Roman"/>
                        </a:rPr>
                        <a:t>Contact persons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Times New Roman"/>
                        </a:rPr>
                        <a:t>Institute of Chemistry Technology - Vietnam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Times New Roman"/>
                        </a:rPr>
                        <a:t>Dr. Nguyen Cuu Khoa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latin typeface="Calibri"/>
                          <a:ea typeface="Times New Roman"/>
                          <a:cs typeface="Times New Roman"/>
                        </a:rPr>
                        <a:t>2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Times New Roman"/>
                          <a:cs typeface="Times New Roman"/>
                        </a:rPr>
                        <a:t>Institute of Geography and Natural Resources  - </a:t>
                      </a:r>
                      <a:r>
                        <a:rPr lang="en-US" sz="1800" b="1" dirty="0" smtClean="0">
                          <a:latin typeface="Calibri"/>
                          <a:ea typeface="Times New Roman"/>
                          <a:cs typeface="Times New Roman"/>
                        </a:rPr>
                        <a:t>HCM </a:t>
                      </a:r>
                      <a:r>
                        <a:rPr lang="en-US" sz="1800" b="1" smtClean="0">
                          <a:latin typeface="Calibri"/>
                          <a:ea typeface="Times New Roman"/>
                          <a:cs typeface="Times New Roman"/>
                        </a:rPr>
                        <a:t>City Viet Nam</a:t>
                      </a:r>
                      <a:endParaRPr lang="en-US" sz="18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latin typeface="Calibri"/>
                          <a:ea typeface="Times New Roman"/>
                          <a:cs typeface="Times New Roman"/>
                        </a:rPr>
                        <a:t>Dr. Le</a:t>
                      </a:r>
                      <a:r>
                        <a:rPr lang="en-US" sz="1800" baseline="0" smtClean="0">
                          <a:latin typeface="Calibri"/>
                          <a:ea typeface="Times New Roman"/>
                          <a:cs typeface="Times New Roman"/>
                        </a:rPr>
                        <a:t> Ngoc Thanh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latin typeface="Calibri"/>
                          <a:ea typeface="Times New Roman"/>
                          <a:cs typeface="Times New Roman"/>
                        </a:rPr>
                        <a:t>3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Times New Roman"/>
                        </a:rPr>
                        <a:t>HCMC University Medical Center - Vietnam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Times New Roman"/>
                          <a:cs typeface="Times New Roman"/>
                        </a:rPr>
                        <a:t>Dr. Tran Thanh Xuan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2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smtClean="0">
                          <a:latin typeface="Calibri"/>
                          <a:ea typeface="Times New Roman"/>
                          <a:cs typeface="Times New Roman"/>
                        </a:rPr>
                        <a:t>4</a:t>
                      </a:r>
                      <a:endParaRPr lang="en-US" sz="18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Times New Roman"/>
                        </a:rPr>
                        <a:t>Pasteur Institute HCM City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Times New Roman"/>
                          <a:cs typeface="Times New Roman"/>
                        </a:rPr>
                        <a:t>Dr. Vu </a:t>
                      </a:r>
                      <a:r>
                        <a:rPr lang="en-US" sz="1800" dirty="0" err="1">
                          <a:latin typeface="Calibri"/>
                          <a:ea typeface="Times New Roman"/>
                          <a:cs typeface="Times New Roman"/>
                        </a:rPr>
                        <a:t>Thi</a:t>
                      </a:r>
                      <a:r>
                        <a:rPr lang="en-US" sz="1800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latin typeface="Calibri"/>
                          <a:ea typeface="Times New Roman"/>
                          <a:cs typeface="Times New Roman"/>
                        </a:rPr>
                        <a:t>Que</a:t>
                      </a:r>
                      <a:r>
                        <a:rPr lang="en-US" sz="1800" dirty="0">
                          <a:latin typeface="Calibri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800" dirty="0" err="1">
                          <a:latin typeface="Calibri"/>
                          <a:ea typeface="Times New Roman"/>
                          <a:cs typeface="Times New Roman"/>
                        </a:rPr>
                        <a:t>Huong</a:t>
                      </a:r>
                      <a:endParaRPr lang="en-US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Main Support Roles</a:t>
            </a:r>
            <a:endParaRPr lang="vi-VN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285720" y="1071546"/>
            <a:ext cx="8472518" cy="4572000"/>
          </a:xfrm>
        </p:spPr>
        <p:txBody>
          <a:bodyPr/>
          <a:lstStyle/>
          <a:p>
            <a:r>
              <a:rPr lang="en-US" sz="1800" dirty="0" smtClean="0"/>
              <a:t>HCMC University Medical Center – Vietnam:</a:t>
            </a:r>
          </a:p>
          <a:p>
            <a:pPr lvl="1"/>
            <a:r>
              <a:rPr lang="en-US" sz="1600" dirty="0" smtClean="0"/>
              <a:t>Research about </a:t>
            </a:r>
            <a:r>
              <a:rPr lang="en-US" sz="1600" dirty="0" err="1" smtClean="0"/>
              <a:t>Ophthamology</a:t>
            </a:r>
            <a:r>
              <a:rPr lang="en-US" sz="1600" dirty="0" smtClean="0"/>
              <a:t> using HOPE on the Grid System</a:t>
            </a:r>
          </a:p>
          <a:p>
            <a:pPr lvl="1"/>
            <a:r>
              <a:rPr lang="en-US" sz="1600" dirty="0" smtClean="0"/>
              <a:t>Co-Support Organization: HealthGrid – Celermont ferrand (France)</a:t>
            </a:r>
          </a:p>
          <a:p>
            <a:pPr lvl="1"/>
            <a:r>
              <a:rPr lang="en-US" sz="1600" dirty="0" smtClean="0"/>
              <a:t>Contact person: </a:t>
            </a:r>
          </a:p>
          <a:p>
            <a:pPr lvl="2"/>
            <a:r>
              <a:rPr lang="en-US" sz="1400" dirty="0" smtClean="0"/>
              <a:t>Dr. Tran Anh Tuan - </a:t>
            </a:r>
            <a:r>
              <a:rPr lang="en-US" sz="1400" u="sng" dirty="0" smtClean="0">
                <a:hlinkClick r:id="rId2"/>
              </a:rPr>
              <a:t>dr.trananhtuan@gmail.com</a:t>
            </a:r>
            <a:endParaRPr lang="en-US" sz="1400" u="sng" dirty="0" smtClean="0"/>
          </a:p>
          <a:p>
            <a:pPr lvl="2"/>
            <a:r>
              <a:rPr lang="en-US" sz="1400" dirty="0" smtClean="0"/>
              <a:t>IAMI’s Researcher </a:t>
            </a:r>
            <a:r>
              <a:rPr lang="en-US" sz="1400" smtClean="0"/>
              <a:t>: Nguyễn Thanh Tùng – </a:t>
            </a:r>
            <a:r>
              <a:rPr lang="en-US" sz="1400" smtClean="0">
                <a:hlinkClick r:id="rId3"/>
              </a:rPr>
              <a:t>tungnt@vast-hcm.ac.vn</a:t>
            </a:r>
            <a:r>
              <a:rPr lang="en-US" sz="1400" smtClean="0"/>
              <a:t> </a:t>
            </a:r>
            <a:endParaRPr lang="en-US" sz="14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Pasteur Institute HCM City – ARBOVIRUT LABO</a:t>
            </a:r>
          </a:p>
          <a:p>
            <a:pPr lvl="1" algn="just"/>
            <a:r>
              <a:rPr lang="en-US" sz="1600" dirty="0" smtClean="0"/>
              <a:t>Using GVSS Tool  to do research on Dengue Fever NS3</a:t>
            </a:r>
          </a:p>
          <a:p>
            <a:pPr lvl="1" algn="just"/>
            <a:r>
              <a:rPr lang="en-US" sz="1600" dirty="0" smtClean="0"/>
              <a:t>Design and implement the system to manage the samples for ARBOVIRUS LABO</a:t>
            </a:r>
          </a:p>
          <a:p>
            <a:pPr lvl="1"/>
            <a:r>
              <a:rPr lang="en-US" sz="1600" dirty="0" smtClean="0"/>
              <a:t>Building the database for saving and presenting the Influenza Virus A H5N1, H1N1 </a:t>
            </a:r>
          </a:p>
          <a:p>
            <a:pPr lvl="1"/>
            <a:r>
              <a:rPr lang="en-US" sz="1600" dirty="0" smtClean="0"/>
              <a:t>Co-support Organization: Institute of </a:t>
            </a:r>
            <a:r>
              <a:rPr lang="en-US" sz="1600" dirty="0" err="1" smtClean="0"/>
              <a:t>Sinica</a:t>
            </a:r>
            <a:r>
              <a:rPr lang="en-US" sz="1600" dirty="0" smtClean="0"/>
              <a:t> (Taiwan)</a:t>
            </a:r>
          </a:p>
          <a:p>
            <a:pPr lvl="1"/>
            <a:r>
              <a:rPr lang="en-US" sz="1600" dirty="0" smtClean="0"/>
              <a:t>Contact persons:</a:t>
            </a:r>
          </a:p>
          <a:p>
            <a:pPr lvl="2"/>
            <a:r>
              <a:rPr lang="en-US" sz="1400" dirty="0" err="1" smtClean="0"/>
              <a:t>Dr.Vu</a:t>
            </a:r>
            <a:r>
              <a:rPr lang="en-US" sz="1400" dirty="0" smtClean="0"/>
              <a:t> </a:t>
            </a:r>
            <a:r>
              <a:rPr lang="en-US" sz="1400" dirty="0" err="1" smtClean="0"/>
              <a:t>Thi</a:t>
            </a:r>
            <a:r>
              <a:rPr lang="en-US" sz="1400" dirty="0" smtClean="0"/>
              <a:t> </a:t>
            </a:r>
            <a:r>
              <a:rPr lang="en-US" sz="1400" dirty="0" err="1" smtClean="0"/>
              <a:t>Que</a:t>
            </a:r>
            <a:r>
              <a:rPr lang="en-US" sz="1400" dirty="0" smtClean="0"/>
              <a:t> </a:t>
            </a:r>
            <a:r>
              <a:rPr lang="en-US" sz="1400" dirty="0" err="1" smtClean="0"/>
              <a:t>Huong</a:t>
            </a:r>
            <a:r>
              <a:rPr lang="en-US" sz="1400" dirty="0" smtClean="0"/>
              <a:t> - </a:t>
            </a:r>
            <a:r>
              <a:rPr lang="en-US" sz="1400" u="sng" dirty="0" smtClean="0">
                <a:hlinkClick r:id="rId4"/>
              </a:rPr>
              <a:t>quehuong@pasteur-hcm.org</a:t>
            </a:r>
            <a:endParaRPr lang="en-US" sz="1400" dirty="0" smtClean="0"/>
          </a:p>
          <a:p>
            <a:pPr lvl="2"/>
            <a:r>
              <a:rPr lang="en-US" sz="1400" dirty="0" smtClean="0"/>
              <a:t>Dr.Huynh Chuong - </a:t>
            </a:r>
            <a:r>
              <a:rPr lang="en-US" sz="1400" dirty="0" smtClean="0">
                <a:hlinkClick r:id="rId5"/>
              </a:rPr>
              <a:t>huynh@bioinfohelpdesk.org</a:t>
            </a:r>
            <a:r>
              <a:rPr lang="en-US" sz="1400" dirty="0" smtClean="0"/>
              <a:t>  </a:t>
            </a:r>
          </a:p>
          <a:p>
            <a:pPr lvl="2"/>
            <a:r>
              <a:rPr lang="en-US" sz="1400" dirty="0" smtClean="0"/>
              <a:t>IAMI’s Researcher: Nguyễn Thanh Tùng – tungnt@vast-hcm.ac.vn</a:t>
            </a:r>
            <a:endParaRPr lang="en-US" sz="1400" dirty="0"/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356CB49A-0DBC-4894-B9C4-630941F6825A}" type="slidenum">
              <a:rPr lang="zh-TW" altLang="en-US" smtClean="0"/>
              <a:pPr/>
              <a:t>8</a:t>
            </a:fld>
            <a:endParaRPr lang="en-US" altLang="zh-TW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24" y="428604"/>
            <a:ext cx="7315200" cy="563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HOPE – Platform (3/3)</a:t>
            </a:r>
            <a:endParaRPr lang="en-US" dirty="0" smtClean="0">
              <a:latin typeface="+mj-lt"/>
            </a:endParaRPr>
          </a:p>
        </p:txBody>
      </p:sp>
      <p:sp>
        <p:nvSpPr>
          <p:cNvPr id="19458" name="Rectangle 6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DF836A1-3DEE-4EDC-B81D-A2B00CDF5BA2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10" name="TextBox 9"/>
          <p:cNvSpPr txBox="1"/>
          <p:nvPr/>
        </p:nvSpPr>
        <p:spPr>
          <a:xfrm>
            <a:off x="381000" y="12144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Blip>
                <a:blip r:embed="rId2"/>
              </a:buBlip>
            </a:pPr>
            <a:r>
              <a:rPr lang="en-US" sz="2400" smtClean="0"/>
              <a:t> IAMI </a:t>
            </a:r>
            <a:r>
              <a:rPr lang="en-US" smtClean="0"/>
              <a:t>has built and succesfully implemented one CNRS Grid site with</a:t>
            </a:r>
            <a:r>
              <a:rPr lang="en-US" sz="2400" smtClean="0"/>
              <a:t> 6 servers.</a:t>
            </a:r>
          </a:p>
        </p:txBody>
      </p:sp>
      <p:pic>
        <p:nvPicPr>
          <p:cNvPr id="11" name="Picture 2" descr="D:\0804201002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7150" y="1995507"/>
            <a:ext cx="5530850" cy="414813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1000" y="5279310"/>
            <a:ext cx="8305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>
              <a:buBlip>
                <a:blip r:embed="rId2"/>
              </a:buBlip>
            </a:pPr>
            <a:r>
              <a:rPr lang="en-US" sz="2400" smtClean="0"/>
              <a:t> HOPE has been implemented on UI server and ready for connection at link: </a:t>
            </a:r>
            <a:r>
              <a:rPr lang="en-US" sz="2400" smtClean="0">
                <a:hlinkClick r:id="rId4"/>
              </a:rPr>
              <a:t>http://ui.iami.vngrid.vinaren.vn:8080/gridsphere/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 - &amp;quot;Outline&amp;quot;&quot;/&gt;&lt;property id=&quot;20307&quot; value=&quot;258&quot;/&gt;&lt;/object&gt;&lt;object type=&quot;3&quot; unique_id=&quot;10006&quot;&gt;&lt;property id=&quot;20148&quot; value=&quot;5&quot;/&gt;&lt;property id=&quot;20300&quot; value=&quot;Slide 5 - &amp;quot;Overview – ASIA GEO Grid Initiative Project Formation &amp;quot;&quot;/&gt;&lt;property id=&quot;20307&quot; value=&quot;259&quot;/&gt;&lt;/object&gt;&lt;object type=&quot;3&quot; unique_id=&quot;10007&quot;&gt;&lt;property id=&quot;20148&quot; value=&quot;5&quot;/&gt;&lt;property id=&quot;20300&quot; value=&quot;Slide 6 - &amp;quot;Overview – IAMI e- Infrastructure&amp;quot;&quot;/&gt;&lt;property id=&quot;20307&quot; value=&quot;260&quot;/&gt;&lt;/object&gt;&lt;object type=&quot;3&quot; unique_id=&quot;10008&quot;&gt;&lt;property id=&quot;20148&quot; value=&quot;5&quot;/&gt;&lt;property id=&quot;20300&quot; value=&quot;Slide 7 - &amp;quot;Activities (1/3)&amp;quot;&quot;/&gt;&lt;property id=&quot;20307&quot; value=&quot;261&quot;/&gt;&lt;/object&gt;&lt;object type=&quot;3&quot; unique_id=&quot;10009&quot;&gt;&lt;property id=&quot;20148&quot; value=&quot;5&quot;/&gt;&lt;property id=&quot;20300&quot; value=&quot;Slide 8 - &amp;quot;Activities (2/3)&amp;quot;&quot;/&gt;&lt;property id=&quot;20307&quot; value=&quot;262&quot;/&gt;&lt;/object&gt;&lt;object type=&quot;3&quot; unique_id=&quot;10010&quot;&gt;&lt;property id=&quot;20148&quot; value=&quot;5&quot;/&gt;&lt;property id=&quot;20300&quot; value=&quot;Slide 9 - &amp;quot;Main Support Roles&amp;quot;&quot;/&gt;&lt;property id=&quot;20307&quot; value=&quot;263&quot;/&gt;&lt;/object&gt;&lt;object type=&quot;3&quot; unique_id=&quot;10012&quot;&gt;&lt;property id=&quot;20148&quot; value=&quot;5&quot;/&gt;&lt;property id=&quot;20300&quot; value=&quot;Slide 10 - &amp;quot;HOPE – Platform (3/3)&amp;quot;&quot;/&gt;&lt;property id=&quot;20307&quot; value=&quot;265&quot;/&gt;&lt;/object&gt;&lt;object type=&quot;3&quot; unique_id=&quot;10013&quot;&gt;&lt;property id=&quot;20148&quot; value=&quot;5&quot;/&gt;&lt;property id=&quot;20300&quot; value=&quot;Slide 11 - &amp;quot;HOPE – Platform (3/3)&amp;quot;&quot;/&gt;&lt;property id=&quot;20307&quot; value=&quot;266&quot;/&gt;&lt;/object&gt;&lt;object type=&quot;3&quot; unique_id=&quot;10031&quot;&gt;&lt;property id=&quot;20148&quot; value=&quot;5&quot;/&gt;&lt;property id=&quot;20300&quot; value=&quot;Slide 13&quot;/&gt;&lt;property id=&quot;20307&quot; value=&quot;278&quot;/&gt;&lt;/object&gt;&lt;object type=&quot;3&quot; unique_id=&quot;10032&quot;&gt;&lt;property id=&quot;20148&quot; value=&quot;5&quot;/&gt;&lt;property id=&quot;20300&quot; value=&quot;Slide 14&quot;/&gt;&lt;property id=&quot;20307&quot; value=&quot;279&quot;/&gt;&lt;/object&gt;&lt;object type=&quot;3&quot; unique_id=&quot;10033&quot;&gt;&lt;property id=&quot;20148&quot; value=&quot;5&quot;/&gt;&lt;property id=&quot;20300&quot; value=&quot;Slide 16&quot;/&gt;&lt;property id=&quot;20307&quot; value=&quot;299&quot;/&gt;&lt;/object&gt;&lt;object type=&quot;3&quot; unique_id=&quot;10034&quot;&gt;&lt;property id=&quot;20148&quot; value=&quot;5&quot;/&gt;&lt;property id=&quot;20300&quot; value=&quot;Slide 17&quot;/&gt;&lt;property id=&quot;20307&quot; value=&quot;300&quot;/&gt;&lt;/object&gt;&lt;object type=&quot;3&quot; unique_id=&quot;10035&quot;&gt;&lt;property id=&quot;20148&quot; value=&quot;5&quot;/&gt;&lt;property id=&quot;20300&quot; value=&quot;Slide 18&quot;/&gt;&lt;property id=&quot;20307&quot; value=&quot;301&quot;/&gt;&lt;/object&gt;&lt;object type=&quot;3&quot; unique_id=&quot;10036&quot;&gt;&lt;property id=&quot;20148&quot; value=&quot;5&quot;/&gt;&lt;property id=&quot;20300&quot; value=&quot;Slide 19&quot;/&gt;&lt;property id=&quot;20307&quot; value=&quot;302&quot;/&gt;&lt;/object&gt;&lt;object type=&quot;3&quot; unique_id=&quot;10037&quot;&gt;&lt;property id=&quot;20148&quot; value=&quot;5&quot;/&gt;&lt;property id=&quot;20300&quot; value=&quot;Slide 20&quot;/&gt;&lt;property id=&quot;20307&quot; value=&quot;303&quot;/&gt;&lt;/object&gt;&lt;object type=&quot;3&quot; unique_id=&quot;10038&quot;&gt;&lt;property id=&quot;20148&quot; value=&quot;5&quot;/&gt;&lt;property id=&quot;20300&quot; value=&quot;Slide 21&quot;/&gt;&lt;property id=&quot;20307&quot; value=&quot;304&quot;/&gt;&lt;/object&gt;&lt;object type=&quot;3&quot; unique_id=&quot;10039&quot;&gt;&lt;property id=&quot;20148&quot; value=&quot;5&quot;/&gt;&lt;property id=&quot;20300&quot; value=&quot;Slide 22&quot;/&gt;&lt;property id=&quot;20307&quot; value=&quot;306&quot;/&gt;&lt;/object&gt;&lt;object type=&quot;3&quot; unique_id=&quot;10040&quot;&gt;&lt;property id=&quot;20148&quot; value=&quot;5&quot;/&gt;&lt;property id=&quot;20300&quot; value=&quot;Slide 23&quot;/&gt;&lt;property id=&quot;20307&quot; value=&quot;307&quot;/&gt;&lt;/object&gt;&lt;object type=&quot;3&quot; unique_id=&quot;10041&quot;&gt;&lt;property id=&quot;20148&quot; value=&quot;5&quot;/&gt;&lt;property id=&quot;20300&quot; value=&quot;Slide 24 - &amp;quot;WRF4G&amp;quot;&quot;/&gt;&lt;property id=&quot;20307&quot; value=&quot;282&quot;/&gt;&lt;/object&gt;&lt;object type=&quot;3&quot; unique_id=&quot;10042&quot;&gt;&lt;property id=&quot;20148&quot; value=&quot;5&quot;/&gt;&lt;property id=&quot;20300&quot; value=&quot;Slide 25 - &amp;quot;WRF4G&amp;quot;&quot;/&gt;&lt;property id=&quot;20307&quot; value=&quot;283&quot;/&gt;&lt;/object&gt;&lt;object type=&quot;3&quot; unique_id=&quot;10043&quot;&gt;&lt;property id=&quot;20148&quot; value=&quot;5&quot;/&gt;&lt;property id=&quot;20300&quot; value=&quot;Slide 26 - &amp;quot;WRF4G&amp;quot;&quot;/&gt;&lt;property id=&quot;20307&quot; value=&quot;284&quot;/&gt;&lt;/object&gt;&lt;object type=&quot;3&quot; unique_id=&quot;10044&quot;&gt;&lt;property id=&quot;20148&quot; value=&quot;5&quot;/&gt;&lt;property id=&quot;20300&quot; value=&quot;Slide 27 - &amp;quot;WRF4G         FUTURE PLAN AT IAMI/ VAST&amp;quot;&quot;/&gt;&lt;property id=&quot;20307&quot; value=&quot;286&quot;/&gt;&lt;/object&gt;&lt;object type=&quot;3&quot; unique_id=&quot;10045&quot;&gt;&lt;property id=&quot;20148&quot; value=&quot;5&quot;/&gt;&lt;property id=&quot;20300&quot; value=&quot;Slide 28 - &amp;quot;WRF4G&amp;quot;&quot;/&gt;&lt;property id=&quot;20307&quot; value=&quot;287&quot;/&gt;&lt;/object&gt;&lt;object type=&quot;3&quot; unique_id=&quot;10046&quot;&gt;&lt;property id=&quot;20148&quot; value=&quot;5&quot;/&gt;&lt;property id=&quot;20300&quot; value=&quot;Slide 29 - &amp;quot;WRF4G&amp;quot;&quot;/&gt;&lt;property id=&quot;20307&quot; value=&quot;288&quot;/&gt;&lt;/object&gt;&lt;object type=&quot;3&quot; unique_id=&quot;10047&quot;&gt;&lt;property id=&quot;20148&quot; value=&quot;5&quot;/&gt;&lt;property id=&quot;20300&quot; value=&quot;Slide 30 - &amp;quot;WRF4G&amp;quot;&quot;/&gt;&lt;property id=&quot;20307&quot; value=&quot;289&quot;/&gt;&lt;/object&gt;&lt;object type=&quot;3&quot; unique_id=&quot;10050&quot;&gt;&lt;property id=&quot;20148&quot; value=&quot;5&quot;/&gt;&lt;property id=&quot;20300&quot; value=&quot;Slide 35&quot;/&gt;&lt;property id=&quot;20307&quot; value=&quot;291&quot;/&gt;&lt;/object&gt;&lt;object type=&quot;3&quot; unique_id=&quot;10051&quot;&gt;&lt;property id=&quot;20148&quot; value=&quot;5&quot;/&gt;&lt;property id=&quot;20300&quot; value=&quot;Slide 3 - &amp;quot;BACKGROUND&amp;quot;&quot;/&gt;&lt;property id=&quot;20307&quot; value=&quot;312&quot;/&gt;&lt;/object&gt;&lt;object type=&quot;3&quot; unique_id=&quot;10052&quot;&gt;&lt;property id=&quot;20148&quot; value=&quot;5&quot;/&gt;&lt;property id=&quot;20300&quot; value=&quot;Slide 12 - &amp;quot;Outline&amp;quot;&quot;/&gt;&lt;property id=&quot;20307&quot; value=&quot;314&quot;/&gt;&lt;/object&gt;&lt;object type=&quot;3&quot; unique_id=&quot;10053&quot;&gt;&lt;property id=&quot;20148&quot; value=&quot;5&quot;/&gt;&lt;property id=&quot;20300&quot; value=&quot;Slide 15 - &amp;quot;AIST- VAST GEO Grid Initiative Project:&amp;quot;&quot;/&gt;&lt;property id=&quot;20307&quot; value=&quot;308&quot;/&gt;&lt;/object&gt;&lt;object type=&quot;3&quot; unique_id=&quot;10054&quot;&gt;&lt;property id=&quot;20148&quot; value=&quot;5&quot;/&gt;&lt;property id=&quot;20300&quot; value=&quot;Slide 31 - &amp;quot;Outline&amp;quot;&quot;/&gt;&lt;property id=&quot;20307&quot; value=&quot;316&quot;/&gt;&lt;/object&gt;&lt;object type=&quot;3&quot; unique_id=&quot;10055&quot;&gt;&lt;property id=&quot;20148&quot; value=&quot;5&quot;/&gt;&lt;property id=&quot;20300&quot; value=&quot;Slide 32 - &amp;quot;VAST IOIT/ IAMI (IT engineers) visit AIST/ ITRI&amp;quot;&quot;/&gt;&lt;property id=&quot;20307&quot; value=&quot;309&quot;/&gt;&lt;/object&gt;&lt;object type=&quot;3&quot; unique_id=&quot;10056&quot;&gt;&lt;property id=&quot;20148&quot; value=&quot;5&quot;/&gt;&lt;property id=&quot;20300&quot; value=&quot;Slide 33 - &amp;quot;VAST – AIST Bilateral workshop 2011&amp;quot;&quot;/&gt;&lt;property id=&quot;20307&quot; value=&quot;310&quot;/&gt;&lt;/object&gt;&lt;object type=&quot;3&quot; unique_id=&quot;10057&quot;&gt;&lt;property id=&quot;20148&quot; value=&quot;5&quot;/&gt;&lt;property id=&quot;20300&quot; value=&quot;Slide 34 - &amp;quot;VAST – AIST Bilateral workshop 2011&amp;quot;&quot;/&gt;&lt;property id=&quot;20307&quot; value=&quot;311&quot;/&gt;&lt;/object&gt;&lt;object type=&quot;3&quot; unique_id=&quot;10269&quot;&gt;&lt;property id=&quot;20148&quot; value=&quot;5&quot;/&gt;&lt;property id=&quot;20300&quot; value=&quot;Slide 4&quot;/&gt;&lt;property id=&quot;20307&quot; value=&quot;31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heme1">
  <a:themeElements>
    <a:clrScheme name="Office Theme 1">
      <a:dk1>
        <a:srgbClr val="000000"/>
      </a:dk1>
      <a:lt1>
        <a:srgbClr val="FFFFFF"/>
      </a:lt1>
      <a:dk2>
        <a:srgbClr val="4B54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4B54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537</TotalTime>
  <Words>1588</Words>
  <Application>Microsoft Office PowerPoint</Application>
  <PresentationFormat>On-screen Show (4:3)</PresentationFormat>
  <Paragraphs>337</Paragraphs>
  <Slides>36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Theme1</vt:lpstr>
      <vt:lpstr>Диаграмма</vt:lpstr>
      <vt:lpstr>PowerPoint Presentation</vt:lpstr>
      <vt:lpstr>Outline</vt:lpstr>
      <vt:lpstr>BACKGROUND</vt:lpstr>
      <vt:lpstr>BACKGROUND</vt:lpstr>
      <vt:lpstr>Overview – ASIA GEO Grid Initiative Project Formation </vt:lpstr>
      <vt:lpstr>Overview – IAMI e- Infrastructure</vt:lpstr>
      <vt:lpstr>Activities (2/3)</vt:lpstr>
      <vt:lpstr>Main Support Roles</vt:lpstr>
      <vt:lpstr>HOPE – Platform (3/3)</vt:lpstr>
      <vt:lpstr>HOPE – Platform (3/3)</vt:lpstr>
      <vt:lpstr>Outline</vt:lpstr>
      <vt:lpstr>PowerPoint Presentation</vt:lpstr>
      <vt:lpstr>PowerPoint Presentation</vt:lpstr>
      <vt:lpstr>AIST- VAST GEO Grid Initiative Project: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WRF4G</vt:lpstr>
      <vt:lpstr>WRF4G</vt:lpstr>
      <vt:lpstr>WRF4G</vt:lpstr>
      <vt:lpstr>WRF4G  FUTURE PLAN AT IAMI/ VAST</vt:lpstr>
      <vt:lpstr>WRF4G</vt:lpstr>
      <vt:lpstr>WRF4G</vt:lpstr>
      <vt:lpstr>WRF4G</vt:lpstr>
      <vt:lpstr>Outline</vt:lpstr>
      <vt:lpstr>VAST IOIT/ IAMI (IT engineers) visit AIST/ ITRI</vt:lpstr>
      <vt:lpstr>VAST – AIST Bilateral workshop 2011</vt:lpstr>
      <vt:lpstr>VAST – AIST Bilateral workshop 2011</vt:lpstr>
      <vt:lpstr>Outline</vt:lpstr>
      <vt:lpstr>Discussion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Hula</dc:creator>
  <cp:lastModifiedBy>bliss to create</cp:lastModifiedBy>
  <cp:revision>85</cp:revision>
  <dcterms:created xsi:type="dcterms:W3CDTF">2010-12-01T16:01:07Z</dcterms:created>
  <dcterms:modified xsi:type="dcterms:W3CDTF">2011-10-17T05:53:32Z</dcterms:modified>
</cp:coreProperties>
</file>